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179"/>
  </p:notesMasterIdLst>
  <p:sldIdLst>
    <p:sldId id="308" r:id="rId2"/>
    <p:sldId id="456" r:id="rId3"/>
    <p:sldId id="459" r:id="rId4"/>
    <p:sldId id="460" r:id="rId5"/>
    <p:sldId id="461" r:id="rId6"/>
    <p:sldId id="462" r:id="rId7"/>
    <p:sldId id="463" r:id="rId8"/>
    <p:sldId id="464" r:id="rId9"/>
    <p:sldId id="465" r:id="rId10"/>
    <p:sldId id="466" r:id="rId11"/>
    <p:sldId id="467" r:id="rId12"/>
    <p:sldId id="468" r:id="rId13"/>
    <p:sldId id="469" r:id="rId14"/>
    <p:sldId id="470" r:id="rId15"/>
    <p:sldId id="471" r:id="rId16"/>
    <p:sldId id="472" r:id="rId17"/>
    <p:sldId id="473" r:id="rId18"/>
    <p:sldId id="474" r:id="rId19"/>
    <p:sldId id="475" r:id="rId20"/>
    <p:sldId id="476" r:id="rId21"/>
    <p:sldId id="477" r:id="rId22"/>
    <p:sldId id="478" r:id="rId23"/>
    <p:sldId id="479" r:id="rId24"/>
    <p:sldId id="480" r:id="rId25"/>
    <p:sldId id="481" r:id="rId26"/>
    <p:sldId id="482" r:id="rId27"/>
    <p:sldId id="483" r:id="rId28"/>
    <p:sldId id="484" r:id="rId29"/>
    <p:sldId id="457" r:id="rId30"/>
    <p:sldId id="437" r:id="rId31"/>
    <p:sldId id="438" r:id="rId32"/>
    <p:sldId id="440" r:id="rId33"/>
    <p:sldId id="458" r:id="rId34"/>
    <p:sldId id="441" r:id="rId35"/>
    <p:sldId id="442" r:id="rId36"/>
    <p:sldId id="443" r:id="rId37"/>
    <p:sldId id="444" r:id="rId38"/>
    <p:sldId id="445" r:id="rId39"/>
    <p:sldId id="446" r:id="rId40"/>
    <p:sldId id="447" r:id="rId41"/>
    <p:sldId id="448" r:id="rId42"/>
    <p:sldId id="485" r:id="rId43"/>
    <p:sldId id="339" r:id="rId44"/>
    <p:sldId id="340" r:id="rId45"/>
    <p:sldId id="341" r:id="rId46"/>
    <p:sldId id="431" r:id="rId47"/>
    <p:sldId id="449" r:id="rId48"/>
    <p:sldId id="450" r:id="rId49"/>
    <p:sldId id="451" r:id="rId50"/>
    <p:sldId id="452" r:id="rId51"/>
    <p:sldId id="486" r:id="rId52"/>
    <p:sldId id="342" r:id="rId53"/>
    <p:sldId id="343" r:id="rId54"/>
    <p:sldId id="344" r:id="rId55"/>
    <p:sldId id="391" r:id="rId56"/>
    <p:sldId id="345" r:id="rId57"/>
    <p:sldId id="346" r:id="rId58"/>
    <p:sldId id="348" r:id="rId59"/>
    <p:sldId id="349" r:id="rId60"/>
    <p:sldId id="350" r:id="rId61"/>
    <p:sldId id="351" r:id="rId62"/>
    <p:sldId id="268" r:id="rId63"/>
    <p:sldId id="352" r:id="rId64"/>
    <p:sldId id="353" r:id="rId65"/>
    <p:sldId id="354" r:id="rId66"/>
    <p:sldId id="355" r:id="rId67"/>
    <p:sldId id="356" r:id="rId68"/>
    <p:sldId id="277" r:id="rId69"/>
    <p:sldId id="278" r:id="rId70"/>
    <p:sldId id="357" r:id="rId71"/>
    <p:sldId id="358" r:id="rId72"/>
    <p:sldId id="390" r:id="rId73"/>
    <p:sldId id="295" r:id="rId74"/>
    <p:sldId id="359" r:id="rId75"/>
    <p:sldId id="360" r:id="rId76"/>
    <p:sldId id="361" r:id="rId77"/>
    <p:sldId id="282" r:id="rId78"/>
    <p:sldId id="283" r:id="rId79"/>
    <p:sldId id="284" r:id="rId80"/>
    <p:sldId id="362" r:id="rId81"/>
    <p:sldId id="420" r:id="rId82"/>
    <p:sldId id="286" r:id="rId83"/>
    <p:sldId id="281" r:id="rId84"/>
    <p:sldId id="363" r:id="rId85"/>
    <p:sldId id="434" r:id="rId86"/>
    <p:sldId id="364" r:id="rId87"/>
    <p:sldId id="427" r:id="rId88"/>
    <p:sldId id="413" r:id="rId89"/>
    <p:sldId id="412" r:id="rId90"/>
    <p:sldId id="365" r:id="rId91"/>
    <p:sldId id="366" r:id="rId92"/>
    <p:sldId id="421" r:id="rId93"/>
    <p:sldId id="422" r:id="rId94"/>
    <p:sldId id="432" r:id="rId95"/>
    <p:sldId id="423" r:id="rId96"/>
    <p:sldId id="428" r:id="rId97"/>
    <p:sldId id="433" r:id="rId98"/>
    <p:sldId id="424" r:id="rId99"/>
    <p:sldId id="425" r:id="rId100"/>
    <p:sldId id="426" r:id="rId101"/>
    <p:sldId id="291" r:id="rId102"/>
    <p:sldId id="367" r:id="rId103"/>
    <p:sldId id="368" r:id="rId104"/>
    <p:sldId id="289" r:id="rId105"/>
    <p:sldId id="287" r:id="rId106"/>
    <p:sldId id="429" r:id="rId107"/>
    <p:sldId id="369" r:id="rId108"/>
    <p:sldId id="370" r:id="rId109"/>
    <p:sldId id="371" r:id="rId110"/>
    <p:sldId id="372" r:id="rId111"/>
    <p:sldId id="453" r:id="rId112"/>
    <p:sldId id="373" r:id="rId113"/>
    <p:sldId id="374" r:id="rId114"/>
    <p:sldId id="417" r:id="rId115"/>
    <p:sldId id="419" r:id="rId116"/>
    <p:sldId id="418" r:id="rId117"/>
    <p:sldId id="375" r:id="rId118"/>
    <p:sldId id="377" r:id="rId119"/>
    <p:sldId id="376" r:id="rId120"/>
    <p:sldId id="378" r:id="rId121"/>
    <p:sldId id="379" r:id="rId122"/>
    <p:sldId id="380" r:id="rId123"/>
    <p:sldId id="381" r:id="rId124"/>
    <p:sldId id="382" r:id="rId125"/>
    <p:sldId id="383" r:id="rId126"/>
    <p:sldId id="384" r:id="rId127"/>
    <p:sldId id="270" r:id="rId128"/>
    <p:sldId id="385" r:id="rId129"/>
    <p:sldId id="386" r:id="rId130"/>
    <p:sldId id="387" r:id="rId131"/>
    <p:sldId id="388" r:id="rId132"/>
    <p:sldId id="487" r:id="rId133"/>
    <p:sldId id="488" r:id="rId134"/>
    <p:sldId id="489" r:id="rId135"/>
    <p:sldId id="490" r:id="rId136"/>
    <p:sldId id="500" r:id="rId137"/>
    <p:sldId id="503" r:id="rId138"/>
    <p:sldId id="504" r:id="rId139"/>
    <p:sldId id="505" r:id="rId140"/>
    <p:sldId id="495" r:id="rId141"/>
    <p:sldId id="496" r:id="rId142"/>
    <p:sldId id="501" r:id="rId143"/>
    <p:sldId id="502" r:id="rId144"/>
    <p:sldId id="491" r:id="rId145"/>
    <p:sldId id="492" r:id="rId146"/>
    <p:sldId id="493" r:id="rId147"/>
    <p:sldId id="497" r:id="rId148"/>
    <p:sldId id="506" r:id="rId149"/>
    <p:sldId id="507" r:id="rId150"/>
    <p:sldId id="508" r:id="rId151"/>
    <p:sldId id="509" r:id="rId152"/>
    <p:sldId id="510" r:id="rId153"/>
    <p:sldId id="511" r:id="rId154"/>
    <p:sldId id="512" r:id="rId155"/>
    <p:sldId id="513" r:id="rId156"/>
    <p:sldId id="514" r:id="rId157"/>
    <p:sldId id="515" r:id="rId158"/>
    <p:sldId id="392" r:id="rId159"/>
    <p:sldId id="393" r:id="rId160"/>
    <p:sldId id="394" r:id="rId161"/>
    <p:sldId id="395" r:id="rId162"/>
    <p:sldId id="396" r:id="rId163"/>
    <p:sldId id="397" r:id="rId164"/>
    <p:sldId id="398" r:id="rId165"/>
    <p:sldId id="399" r:id="rId166"/>
    <p:sldId id="400" r:id="rId167"/>
    <p:sldId id="401" r:id="rId168"/>
    <p:sldId id="402" r:id="rId169"/>
    <p:sldId id="403" r:id="rId170"/>
    <p:sldId id="404" r:id="rId171"/>
    <p:sldId id="405" r:id="rId172"/>
    <p:sldId id="406" r:id="rId173"/>
    <p:sldId id="407" r:id="rId174"/>
    <p:sldId id="408" r:id="rId175"/>
    <p:sldId id="409" r:id="rId176"/>
    <p:sldId id="410" r:id="rId177"/>
    <p:sldId id="516" r:id="rId17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folHlink"/>
    </p:penClr>
  </p:showPr>
  <p:clrMru>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58" autoAdjust="0"/>
    <p:restoredTop sz="94660" autoAdjust="0"/>
  </p:normalViewPr>
  <p:slideViewPr>
    <p:cSldViewPr>
      <p:cViewPr varScale="1">
        <p:scale>
          <a:sx n="102" d="100"/>
          <a:sy n="102" d="100"/>
        </p:scale>
        <p:origin x="-9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016"/>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71BDF0-7459-4219-BCDE-AE1D5EF3A80D}" type="datetimeFigureOut">
              <a:rPr lang="en-US" smtClean="0"/>
              <a:pPr/>
              <a:t>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896667-BA7D-41DD-BCA4-D2C750A8415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109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111</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112</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113</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114</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116</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117</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120</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122</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123</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124</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125</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126</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127</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128</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129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130</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131</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132</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133</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134</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135</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136</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137</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138</a:t>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139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a:t>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140</a:t>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141</a:t>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142</a:t>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143</a:t>
            </a:fld>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144</a:t>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145</a:t>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146</a:t>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147</a:t>
            </a:fld>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148</a:t>
            </a:fld>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149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a:t>
            </a:fld>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150</a:t>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151</a:t>
            </a:fld>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152</a:t>
            </a:fld>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153</a:t>
            </a:fld>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154</a:t>
            </a:fld>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155</a:t>
            </a:fld>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156</a:t>
            </a:fld>
            <a:endParaRPr 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157</a:t>
            </a:fld>
            <a:endParaRPr 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158</a:t>
            </a:fld>
            <a:endParaRPr 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159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a:t>
            </a:fld>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160</a:t>
            </a:fld>
            <a:endParaRPr 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161</a:t>
            </a:fld>
            <a:endParaRPr 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162</a:t>
            </a:fld>
            <a:endParaRPr 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163</a:t>
            </a:fld>
            <a:endParaRPr 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164</a:t>
            </a:fld>
            <a:endParaRPr 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165</a:t>
            </a:fld>
            <a:endParaRPr 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166</a:t>
            </a:fld>
            <a:endParaRPr 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167</a:t>
            </a:fld>
            <a:endParaRPr 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168</a:t>
            </a:fld>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169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a:t>
            </a:fld>
            <a:endParaRPr 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170</a:t>
            </a:fld>
            <a:endParaRPr 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171</a:t>
            </a:fld>
            <a:endParaRPr 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172</a:t>
            </a:fld>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173</a:t>
            </a:fld>
            <a:endParaRPr 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174</a:t>
            </a:fld>
            <a:endParaRPr 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175</a:t>
            </a:fld>
            <a:endParaRPr 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176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B896667-BA7D-41DD-BCA4-D2C750A84158}" type="slidenum">
              <a:rPr lang="en-US" smtClean="0"/>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E8A95-725B-491D-AB00-35990CF28EA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46A978-0FE8-4194-BC6A-77B151CA6A5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C04E09-5B96-481C-841D-9C8844E29FE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79A17E71-C93A-4377-B808-B1947C3D2C32}"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1FF0B95D-D88D-4DCE-87DB-1BBF5319AB6E}"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8600" y="4572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EC75A8A3-313E-4BFD-A180-6C901600059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7D9838-57D8-4669-95A5-BF6F74C8A47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063BC-E8BD-4F8C-8704-C2E3C53FFF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491B3-A1A2-4A95-A31C-9D8B2E05C4A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E24C26-4BBE-428B-BDF6-8655D7AAE25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DFB109-6CF4-4D0D-9934-7E50BDC051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CC2852-148D-41A2-8FBD-DCE0E3D94E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AD122B-7C02-4937-A941-DDCD8FB3B8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0D10B-3020-4776-A310-693A6A2EB9F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F6B44B-830B-4839-ACE2-C992BAF2A62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00.xml"/><Relationship Id="rId1" Type="http://schemas.openxmlformats.org/officeDocument/2006/relationships/slideLayout" Target="../slideLayouts/slideLayout4.xml"/><Relationship Id="rId4" Type="http://schemas.openxmlformats.org/officeDocument/2006/relationships/image" Target="../media/image73.jpeg"/></Relationships>
</file>

<file path=ppt/slides/_rels/slide10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21.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2.xml"/><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50.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5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52.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5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55.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5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6.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15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7.xml"/><Relationship Id="rId1" Type="http://schemas.openxmlformats.org/officeDocument/2006/relationships/slideLayout" Target="../slideLayouts/slideLayout2.xml"/><Relationship Id="rId5" Type="http://schemas.openxmlformats.org/officeDocument/2006/relationships/image" Target="../media/image112.jpeg"/><Relationship Id="rId4" Type="http://schemas.openxmlformats.org/officeDocument/2006/relationships/image" Target="../media/image111.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history.acusd.edu/gen/WW2Pics/81476.GI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63.xml.rels><?xml version="1.0" encoding="UTF-8" standalone="yes"?>
<Relationships xmlns="http://schemas.openxmlformats.org/package/2006/relationships"><Relationship Id="rId3" Type="http://schemas.openxmlformats.org/officeDocument/2006/relationships/hyperlink" Target="http://images.google.com/imgres?imgurl=www.pipebombnews.com/images/mussolini.jpg&amp;imgrefurl=http://u-blog.net/gazmoutarde/article/top10.html&amp;h=204&amp;w=150&amp;sz=11&amp;tbnid=o_C4OJ6ki94J:&amp;tbnh=97&amp;tbnw=72&amp;prev=/images?q=mussolini&amp;hl=en&amp;lr=&amp;ie=UTF-8&amp;oe=UTF-8" TargetMode="External"/><Relationship Id="rId2" Type="http://schemas.openxmlformats.org/officeDocument/2006/relationships/notesSlide" Target="../notesSlides/notesSlide63.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6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8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12.xml"/><Relationship Id="rId5" Type="http://schemas.openxmlformats.org/officeDocument/2006/relationships/image" Target="../media/image58.jpeg"/><Relationship Id="rId4" Type="http://schemas.openxmlformats.org/officeDocument/2006/relationships/hyperlink" Target="http://www.vahistory.org/WWII/image_archive/image.php?image_id=746&amp;size=large&amp;page=image_archive"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image" Target="../media/image63.jpeg"/></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www.army.mil/cmh-pg/photos/WWII/maneuvers/130361.jpg"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9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9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p:txBody>
          <a:bodyPr/>
          <a:lstStyle/>
          <a:p>
            <a:r>
              <a:rPr lang="en-US"/>
              <a:t>WWII in a Nutshell</a:t>
            </a:r>
          </a:p>
        </p:txBody>
      </p:sp>
      <p:sp>
        <p:nvSpPr>
          <p:cNvPr id="6" name="Subtitle 5"/>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t>The rise of Hitler</a:t>
            </a:r>
          </a:p>
        </p:txBody>
      </p:sp>
      <p:sp>
        <p:nvSpPr>
          <p:cNvPr id="83971" name="Rectangle 3"/>
          <p:cNvSpPr>
            <a:spLocks noGrp="1" noChangeArrowheads="1"/>
          </p:cNvSpPr>
          <p:nvPr>
            <p:ph idx="1"/>
          </p:nvPr>
        </p:nvSpPr>
        <p:spPr/>
        <p:txBody>
          <a:bodyPr/>
          <a:lstStyle/>
          <a:p>
            <a:r>
              <a:rPr lang="en-US"/>
              <a:t>Adolph Hitler was born on April 20</a:t>
            </a:r>
            <a:r>
              <a:rPr lang="en-US" baseline="30000"/>
              <a:t>th</a:t>
            </a:r>
            <a:r>
              <a:rPr lang="en-US"/>
              <a:t>, 1889.</a:t>
            </a:r>
          </a:p>
          <a:p>
            <a:r>
              <a:rPr lang="en-US"/>
              <a:t>His last name was almost Schickengruber, rather than Hitler.</a:t>
            </a:r>
          </a:p>
          <a:p>
            <a:r>
              <a:rPr lang="en-US"/>
              <a:t>Growing up he always wanted to be an artist.</a:t>
            </a:r>
          </a:p>
          <a:p>
            <a:endParaRPr 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9" name="Rectangle 9"/>
          <p:cNvSpPr>
            <a:spLocks noGrp="1" noChangeArrowheads="1"/>
          </p:cNvSpPr>
          <p:nvPr>
            <p:ph type="title"/>
          </p:nvPr>
        </p:nvSpPr>
        <p:spPr/>
        <p:txBody>
          <a:bodyPr/>
          <a:lstStyle/>
          <a:p>
            <a:r>
              <a:rPr lang="en-US"/>
              <a:t>Braceros</a:t>
            </a:r>
          </a:p>
        </p:txBody>
      </p:sp>
      <p:pic>
        <p:nvPicPr>
          <p:cNvPr id="215044" name="Picture 4" descr="4_3_1_c"/>
          <p:cNvPicPr>
            <a:picLocks noGrp="1" noChangeAspect="1" noChangeArrowheads="1"/>
          </p:cNvPicPr>
          <p:nvPr>
            <p:ph sz="half" idx="1"/>
          </p:nvPr>
        </p:nvPicPr>
        <p:blipFill>
          <a:blip r:embed="rId3" cstate="print"/>
          <a:stretch>
            <a:fillRect/>
          </a:stretch>
        </p:blipFill>
        <p:spPr>
          <a:xfrm>
            <a:off x="457200" y="1837150"/>
            <a:ext cx="4038600" cy="4052062"/>
          </a:xfrm>
          <a:noFill/>
          <a:ln/>
        </p:spPr>
      </p:pic>
      <p:pic>
        <p:nvPicPr>
          <p:cNvPr id="215048" name="Picture 8" descr="4_3_main_c"/>
          <p:cNvPicPr>
            <a:picLocks noGrp="1" noChangeAspect="1" noChangeArrowheads="1"/>
          </p:cNvPicPr>
          <p:nvPr>
            <p:ph sz="half" idx="2"/>
          </p:nvPr>
        </p:nvPicPr>
        <p:blipFill>
          <a:blip r:embed="rId4" cstate="print"/>
          <a:stretch>
            <a:fillRect/>
          </a:stretch>
        </p:blipFill>
        <p:spPr>
          <a:xfrm>
            <a:off x="4648200" y="1763109"/>
            <a:ext cx="4038600" cy="4200144"/>
          </a:xfrm>
          <a:noFill/>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Zoot Suit Riot</a:t>
            </a:r>
          </a:p>
        </p:txBody>
      </p:sp>
      <p:sp>
        <p:nvSpPr>
          <p:cNvPr id="48131" name="Rectangle 3"/>
          <p:cNvSpPr>
            <a:spLocks noGrp="1" noChangeArrowheads="1"/>
          </p:cNvSpPr>
          <p:nvPr>
            <p:ph idx="1"/>
          </p:nvPr>
        </p:nvSpPr>
        <p:spPr/>
        <p:txBody>
          <a:bodyPr/>
          <a:lstStyle/>
          <a:p>
            <a:endParaRPr lang="en-US"/>
          </a:p>
        </p:txBody>
      </p:sp>
      <p:pic>
        <p:nvPicPr>
          <p:cNvPr id="48133" name="Picture 5" descr="almos"/>
          <p:cNvPicPr>
            <a:picLocks noChangeAspect="1" noChangeArrowheads="1"/>
          </p:cNvPicPr>
          <p:nvPr/>
        </p:nvPicPr>
        <p:blipFill>
          <a:blip r:embed="rId3" cstate="print"/>
          <a:srcRect/>
          <a:stretch>
            <a:fillRect/>
          </a:stretch>
        </p:blipFill>
        <p:spPr bwMode="auto">
          <a:xfrm>
            <a:off x="2819400" y="1219200"/>
            <a:ext cx="3363913" cy="5257800"/>
          </a:xfrm>
          <a:prstGeom prst="rect">
            <a:avLst/>
          </a:prstGeom>
          <a:noFill/>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a:t>The Zoot Suit Riot</a:t>
            </a:r>
          </a:p>
        </p:txBody>
      </p:sp>
      <p:sp>
        <p:nvSpPr>
          <p:cNvPr id="146435" name="Rectangle 3"/>
          <p:cNvSpPr>
            <a:spLocks noGrp="1" noChangeArrowheads="1"/>
          </p:cNvSpPr>
          <p:nvPr>
            <p:ph idx="1"/>
          </p:nvPr>
        </p:nvSpPr>
        <p:spPr/>
        <p:txBody>
          <a:bodyPr/>
          <a:lstStyle/>
          <a:p>
            <a:r>
              <a:rPr lang="en-US" sz="2800"/>
              <a:t>In June 1943 riots broke out in Los Angeles between Mexican-Americans nicknamed </a:t>
            </a:r>
            <a:r>
              <a:rPr lang="en-US" sz="2800" i="1"/>
              <a:t>pachucos</a:t>
            </a:r>
            <a:r>
              <a:rPr lang="en-US" sz="2800"/>
              <a:t> and servicemen.</a:t>
            </a:r>
          </a:p>
          <a:p>
            <a:r>
              <a:rPr lang="en-US" sz="2800"/>
              <a:t>Many servicemen cut the hair of the pachucos, ripped off their clothes and beat them.</a:t>
            </a:r>
          </a:p>
          <a:p>
            <a:r>
              <a:rPr lang="en-US" sz="2800"/>
              <a:t>In typical racist fashion of the day, the Los Angeles city council responded by making it a misdemeanor to wear a zoot suit.</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t>Japanese Internment</a:t>
            </a:r>
          </a:p>
        </p:txBody>
      </p:sp>
      <p:sp>
        <p:nvSpPr>
          <p:cNvPr id="147459" name="Rectangle 3"/>
          <p:cNvSpPr>
            <a:spLocks noGrp="1" noChangeArrowheads="1"/>
          </p:cNvSpPr>
          <p:nvPr>
            <p:ph idx="1"/>
          </p:nvPr>
        </p:nvSpPr>
        <p:spPr/>
        <p:txBody>
          <a:bodyPr/>
          <a:lstStyle/>
          <a:p>
            <a:r>
              <a:rPr lang="en-US"/>
              <a:t>Fearing that Japanese Americans would attempt to sabotage key military installations on the west coast.  The government decided to force Japanese relocated to internment centers.</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9" name="Picture 7" descr="velt"/>
          <p:cNvPicPr>
            <a:picLocks noChangeAspect="1" noChangeArrowheads="1"/>
          </p:cNvPicPr>
          <p:nvPr/>
        </p:nvPicPr>
        <p:blipFill>
          <a:blip r:embed="rId3" cstate="print"/>
          <a:srcRect/>
          <a:stretch>
            <a:fillRect/>
          </a:stretch>
        </p:blipFill>
        <p:spPr bwMode="auto">
          <a:xfrm>
            <a:off x="609600" y="1828800"/>
            <a:ext cx="3578225" cy="4419600"/>
          </a:xfrm>
          <a:prstGeom prst="rect">
            <a:avLst/>
          </a:prstGeom>
          <a:noFill/>
        </p:spPr>
      </p:pic>
      <p:sp>
        <p:nvSpPr>
          <p:cNvPr id="44040" name="Rectangle 8"/>
          <p:cNvSpPr>
            <a:spLocks noGrp="1" noChangeArrowheads="1"/>
          </p:cNvSpPr>
          <p:nvPr>
            <p:ph type="title"/>
          </p:nvPr>
        </p:nvSpPr>
        <p:spPr/>
        <p:txBody>
          <a:bodyPr/>
          <a:lstStyle/>
          <a:p>
            <a:r>
              <a:rPr lang="en-US"/>
              <a:t>Executive Order 9066</a:t>
            </a:r>
          </a:p>
        </p:txBody>
      </p:sp>
      <p:pic>
        <p:nvPicPr>
          <p:cNvPr id="44042" name="Picture 10" descr="EO9066sm"/>
          <p:cNvPicPr>
            <a:picLocks noGrp="1" noChangeAspect="1" noChangeArrowheads="1"/>
          </p:cNvPicPr>
          <p:nvPr>
            <p:ph idx="1"/>
          </p:nvPr>
        </p:nvPicPr>
        <p:blipFill>
          <a:blip r:embed="rId4" cstate="print"/>
          <a:stretch>
            <a:fillRect/>
          </a:stretch>
        </p:blipFill>
        <p:spPr>
          <a:xfrm>
            <a:off x="3733800" y="3048000"/>
            <a:ext cx="1362075" cy="1628775"/>
          </a:xfrm>
          <a:no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descr="postercamp"/>
          <p:cNvPicPr>
            <a:picLocks noChangeAspect="1" noChangeArrowheads="1"/>
          </p:cNvPicPr>
          <p:nvPr/>
        </p:nvPicPr>
        <p:blipFill>
          <a:blip r:embed="rId3" cstate="print"/>
          <a:srcRect/>
          <a:stretch>
            <a:fillRect/>
          </a:stretch>
        </p:blipFill>
        <p:spPr bwMode="auto">
          <a:xfrm>
            <a:off x="1752600" y="0"/>
            <a:ext cx="4648200" cy="6858000"/>
          </a:xfrm>
          <a:prstGeom prst="rect">
            <a:avLst/>
          </a:prstGeom>
          <a:noFill/>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0" name="Rectangle 6"/>
          <p:cNvSpPr>
            <a:spLocks noGrp="1" noChangeArrowheads="1"/>
          </p:cNvSpPr>
          <p:nvPr>
            <p:ph type="title"/>
          </p:nvPr>
        </p:nvSpPr>
        <p:spPr/>
        <p:txBody>
          <a:bodyPr/>
          <a:lstStyle/>
          <a:p>
            <a:endParaRPr lang="en-US"/>
          </a:p>
        </p:txBody>
      </p:sp>
      <p:pic>
        <p:nvPicPr>
          <p:cNvPr id="221189" name="Picture 5" descr="Japanese Americans Gather for Relocation, 1942"/>
          <p:cNvPicPr>
            <a:picLocks noGrp="1" noChangeAspect="1" noChangeArrowheads="1"/>
          </p:cNvPicPr>
          <p:nvPr>
            <p:ph idx="1"/>
          </p:nvPr>
        </p:nvPicPr>
        <p:blipFill>
          <a:blip r:embed="rId3" cstate="print"/>
          <a:stretch>
            <a:fillRect/>
          </a:stretch>
        </p:blipFill>
        <p:spPr>
          <a:xfrm>
            <a:off x="1397000" y="1729581"/>
            <a:ext cx="6350000" cy="4267200"/>
          </a:xfrm>
          <a:noFill/>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a:t>The Supreme Court</a:t>
            </a:r>
          </a:p>
        </p:txBody>
      </p:sp>
      <p:sp>
        <p:nvSpPr>
          <p:cNvPr id="148483" name="Rectangle 3"/>
          <p:cNvSpPr>
            <a:spLocks noGrp="1" noChangeArrowheads="1"/>
          </p:cNvSpPr>
          <p:nvPr>
            <p:ph idx="1"/>
          </p:nvPr>
        </p:nvSpPr>
        <p:spPr/>
        <p:txBody>
          <a:bodyPr/>
          <a:lstStyle/>
          <a:p>
            <a:r>
              <a:rPr lang="en-US"/>
              <a:t>The Supreme Court upheld Japanese internment in it’s 1944 case </a:t>
            </a:r>
            <a:r>
              <a:rPr lang="en-US" i="1"/>
              <a:t>Korematsu v. U.S.</a:t>
            </a:r>
            <a:endParaRPr lang="en-US"/>
          </a:p>
          <a:p>
            <a:pPr>
              <a:buFont typeface="Wingdings" pitchFamily="2" charset="2"/>
              <a:buNone/>
            </a:pPr>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a:t>We have changed</a:t>
            </a:r>
          </a:p>
        </p:txBody>
      </p:sp>
      <p:sp>
        <p:nvSpPr>
          <p:cNvPr id="149507" name="Rectangle 3"/>
          <p:cNvSpPr>
            <a:spLocks noGrp="1" noChangeArrowheads="1"/>
          </p:cNvSpPr>
          <p:nvPr>
            <p:ph idx="1"/>
          </p:nvPr>
        </p:nvSpPr>
        <p:spPr/>
        <p:txBody>
          <a:bodyPr/>
          <a:lstStyle/>
          <a:p>
            <a:r>
              <a:rPr lang="en-US"/>
              <a:t>In 1988 Congress agreed to give $20,000 compensation to all living Japanese Americans that were interned during WWII.</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t>Back to the fighting…</a:t>
            </a:r>
          </a:p>
        </p:txBody>
      </p:sp>
      <p:sp>
        <p:nvSpPr>
          <p:cNvPr id="150531" name="Rectangle 3"/>
          <p:cNvSpPr>
            <a:spLocks noGrp="1" noChangeArrowheads="1"/>
          </p:cNvSpPr>
          <p:nvPr>
            <p:ph idx="1"/>
          </p:nvPr>
        </p:nvSpPr>
        <p:spPr/>
        <p:txBody>
          <a:bodyPr/>
          <a:lstStyle/>
          <a:p>
            <a:r>
              <a:rPr lang="en-US" sz="2800"/>
              <a:t>Hitler’s mistakes:</a:t>
            </a:r>
          </a:p>
          <a:p>
            <a:pPr>
              <a:buFont typeface="Wingdings" pitchFamily="2" charset="2"/>
              <a:buNone/>
            </a:pPr>
            <a:r>
              <a:rPr lang="en-US" sz="2800"/>
              <a:t>1)  After occupying France, German forces paused before they tried to take over Britain.  Their goal was to soften Britain up through aerial attacks and eventually lead an amphibious invasion.  By the time Germany attacked, Britain had regrouped and was able to defend itself through the air.  The invention of the radar helped significantly.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normAutofit/>
          </a:bodyPr>
          <a:lstStyle/>
          <a:p>
            <a:r>
              <a:rPr lang="en-US" sz="4000"/>
              <a:t>Sample Pencil Drawing of Hitler’s</a:t>
            </a:r>
          </a:p>
        </p:txBody>
      </p:sp>
      <p:sp>
        <p:nvSpPr>
          <p:cNvPr id="84995" name="Rectangle 3"/>
          <p:cNvSpPr>
            <a:spLocks noGrp="1" noChangeArrowheads="1"/>
          </p:cNvSpPr>
          <p:nvPr>
            <p:ph idx="1"/>
          </p:nvPr>
        </p:nvSpPr>
        <p:spPr/>
        <p:txBody>
          <a:bodyPr/>
          <a:lstStyle/>
          <a:p>
            <a:endParaRPr lang="en-US"/>
          </a:p>
        </p:txBody>
      </p:sp>
      <p:pic>
        <p:nvPicPr>
          <p:cNvPr id="84997" name="Picture 5" descr="ahpencildrw"/>
          <p:cNvPicPr>
            <a:picLocks noChangeAspect="1" noChangeArrowheads="1"/>
          </p:cNvPicPr>
          <p:nvPr/>
        </p:nvPicPr>
        <p:blipFill>
          <a:blip r:embed="rId3" cstate="print"/>
          <a:srcRect/>
          <a:stretch>
            <a:fillRect/>
          </a:stretch>
        </p:blipFill>
        <p:spPr bwMode="auto">
          <a:xfrm>
            <a:off x="1295400" y="1905000"/>
            <a:ext cx="6096000" cy="4572000"/>
          </a:xfrm>
          <a:prstGeom prst="rect">
            <a:avLst/>
          </a:prstGeom>
          <a:noFill/>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endParaRPr lang="en-US"/>
          </a:p>
        </p:txBody>
      </p:sp>
      <p:sp>
        <p:nvSpPr>
          <p:cNvPr id="151555" name="Rectangle 3"/>
          <p:cNvSpPr>
            <a:spLocks noGrp="1" noChangeArrowheads="1"/>
          </p:cNvSpPr>
          <p:nvPr>
            <p:ph idx="1"/>
          </p:nvPr>
        </p:nvSpPr>
        <p:spPr/>
        <p:txBody>
          <a:bodyPr/>
          <a:lstStyle/>
          <a:p>
            <a:endParaRPr lang="en-US"/>
          </a:p>
        </p:txBody>
      </p:sp>
      <p:pic>
        <p:nvPicPr>
          <p:cNvPr id="151557" name="Picture 5" descr="ukmap"/>
          <p:cNvPicPr>
            <a:picLocks noChangeAspect="1" noChangeArrowheads="1"/>
          </p:cNvPicPr>
          <p:nvPr/>
        </p:nvPicPr>
        <p:blipFill>
          <a:blip r:embed="rId3" cstate="print"/>
          <a:srcRect/>
          <a:stretch>
            <a:fillRect/>
          </a:stretch>
        </p:blipFill>
        <p:spPr bwMode="auto">
          <a:xfrm>
            <a:off x="1143000" y="-381000"/>
            <a:ext cx="5715000" cy="6734175"/>
          </a:xfrm>
          <a:prstGeom prst="rect">
            <a:avLst/>
          </a:prstGeom>
          <a:noFill/>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Operation </a:t>
            </a:r>
            <a:r>
              <a:rPr lang="en-US" dirty="0" err="1" smtClean="0"/>
              <a:t>Barbossa</a:t>
            </a:r>
            <a:r>
              <a:rPr lang="en-US" dirty="0" smtClean="0"/>
              <a:t> (Hitler’s Big Mistake)</a:t>
            </a:r>
            <a:endParaRPr lang="en-US" dirty="0"/>
          </a:p>
        </p:txBody>
      </p:sp>
      <p:sp>
        <p:nvSpPr>
          <p:cNvPr id="3" name="Content Placeholder 2"/>
          <p:cNvSpPr>
            <a:spLocks noGrp="1"/>
          </p:cNvSpPr>
          <p:nvPr>
            <p:ph sz="half" idx="1"/>
          </p:nvPr>
        </p:nvSpPr>
        <p:spPr>
          <a:xfrm>
            <a:off x="0" y="1600200"/>
            <a:ext cx="4495800" cy="4525963"/>
          </a:xfrm>
        </p:spPr>
        <p:txBody>
          <a:bodyPr>
            <a:normAutofit fontScale="77500" lnSpcReduction="20000"/>
          </a:bodyPr>
          <a:lstStyle/>
          <a:p>
            <a:r>
              <a:rPr lang="en-US" dirty="0" smtClean="0"/>
              <a:t>In 1941, Germany invaded the Soviet Union.</a:t>
            </a:r>
          </a:p>
          <a:p>
            <a:r>
              <a:rPr lang="en-US" dirty="0" smtClean="0"/>
              <a:t>Shortly after this, Roosevelt and the British Prime Minister, Winston Churchill, met off of the coast of Newfoundland and drafted the </a:t>
            </a:r>
            <a:r>
              <a:rPr lang="en-US" b="1" dirty="0" smtClean="0"/>
              <a:t>Atlantic Charter.</a:t>
            </a:r>
          </a:p>
          <a:p>
            <a:r>
              <a:rPr lang="en-US" dirty="0" smtClean="0"/>
              <a:t>It outlined the aspirations of democracies at the end of the war.  </a:t>
            </a:r>
          </a:p>
          <a:p>
            <a:r>
              <a:rPr lang="en-US" dirty="0" smtClean="0"/>
              <a:t>It called for self-determination by all nations.</a:t>
            </a:r>
          </a:p>
          <a:p>
            <a:r>
              <a:rPr lang="en-US" dirty="0" smtClean="0"/>
              <a:t>It called for a new and improved League of Nations (which eventually became the U.N.) at the end of the war.</a:t>
            </a:r>
            <a:endParaRPr lang="en-US" dirty="0"/>
          </a:p>
        </p:txBody>
      </p:sp>
      <p:pic>
        <p:nvPicPr>
          <p:cNvPr id="111618" name="Picture 2" descr="http://history.sandiego.edu/gen/st/~colinm/Stalingrad%20Pics/Barbarossa.jpg"/>
          <p:cNvPicPr>
            <a:picLocks noChangeAspect="1" noChangeArrowheads="1"/>
          </p:cNvPicPr>
          <p:nvPr/>
        </p:nvPicPr>
        <p:blipFill>
          <a:blip r:embed="rId3" cstate="print"/>
          <a:srcRect/>
          <a:stretch>
            <a:fillRect/>
          </a:stretch>
        </p:blipFill>
        <p:spPr bwMode="auto">
          <a:xfrm>
            <a:off x="4648200" y="1981200"/>
            <a:ext cx="4308475" cy="350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t>Mistake #2</a:t>
            </a:r>
          </a:p>
        </p:txBody>
      </p:sp>
      <p:sp>
        <p:nvSpPr>
          <p:cNvPr id="152579" name="Rectangle 3"/>
          <p:cNvSpPr>
            <a:spLocks noGrp="1" noChangeArrowheads="1"/>
          </p:cNvSpPr>
          <p:nvPr>
            <p:ph idx="1"/>
          </p:nvPr>
        </p:nvSpPr>
        <p:spPr/>
        <p:txBody>
          <a:bodyPr/>
          <a:lstStyle/>
          <a:p>
            <a:pPr>
              <a:lnSpc>
                <a:spcPct val="90000"/>
              </a:lnSpc>
            </a:pPr>
            <a:r>
              <a:rPr lang="en-US" sz="2800"/>
              <a:t>Hitler decided to break his truce with the Soviet Union.  He invaded the Soviet Union in what was called Operation Barbossa.  </a:t>
            </a:r>
          </a:p>
          <a:p>
            <a:pPr>
              <a:lnSpc>
                <a:spcPct val="90000"/>
              </a:lnSpc>
            </a:pPr>
            <a:r>
              <a:rPr lang="en-US" sz="2800"/>
              <a:t>After quick gains, German soldier got bogged down fighting in Stalingrad and Leningrad.</a:t>
            </a:r>
          </a:p>
          <a:p>
            <a:pPr>
              <a:lnSpc>
                <a:spcPct val="90000"/>
              </a:lnSpc>
            </a:pPr>
            <a:r>
              <a:rPr lang="en-US" sz="2800"/>
              <a:t>20 million Soviets lost their lives during the war.</a:t>
            </a:r>
          </a:p>
          <a:p>
            <a:pPr>
              <a:lnSpc>
                <a:spcPct val="90000"/>
              </a:lnSpc>
            </a:pPr>
            <a:r>
              <a:rPr lang="en-US" sz="2800"/>
              <a:t>Fighting on both the eastern and western fronts stretch out Hitler’s military too much.</a:t>
            </a:r>
          </a:p>
          <a:p>
            <a:pPr>
              <a:lnSpc>
                <a:spcPct val="90000"/>
              </a:lnSpc>
            </a:pPr>
            <a:endParaRPr lang="en-US" sz="280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t>Operation Overlord</a:t>
            </a:r>
          </a:p>
        </p:txBody>
      </p:sp>
      <p:sp>
        <p:nvSpPr>
          <p:cNvPr id="153603" name="Rectangle 3"/>
          <p:cNvSpPr>
            <a:spLocks noGrp="1" noChangeArrowheads="1"/>
          </p:cNvSpPr>
          <p:nvPr>
            <p:ph idx="1"/>
          </p:nvPr>
        </p:nvSpPr>
        <p:spPr/>
        <p:txBody>
          <a:bodyPr/>
          <a:lstStyle/>
          <a:p>
            <a:r>
              <a:rPr lang="en-US"/>
              <a:t>Otherwise known as D-Day.</a:t>
            </a:r>
          </a:p>
          <a:p>
            <a:r>
              <a:rPr lang="en-US"/>
              <a:t>June 6</a:t>
            </a:r>
            <a:r>
              <a:rPr lang="en-US" baseline="30000"/>
              <a:t>th</a:t>
            </a:r>
            <a:r>
              <a:rPr lang="en-US"/>
              <a:t> 1944</a:t>
            </a:r>
          </a:p>
          <a:p>
            <a:r>
              <a:rPr lang="en-US"/>
              <a:t>Americans stormed the beaches of Normandy, France and quickly overran German resistance.</a:t>
            </a:r>
          </a:p>
          <a:p>
            <a:r>
              <a:rPr lang="en-US"/>
              <a:t>Shortly after Allied forces liberated most of France and began moving east.</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idx="1"/>
          </p:nvPr>
        </p:nvSpPr>
        <p:spPr/>
        <p:txBody>
          <a:bodyPr/>
          <a:lstStyle/>
          <a:p>
            <a:endParaRPr lang="en-US"/>
          </a:p>
        </p:txBody>
      </p:sp>
      <p:pic>
        <p:nvPicPr>
          <p:cNvPr id="200711" name="Picture 7" descr="WWII_normandy"/>
          <p:cNvPicPr>
            <a:picLocks noChangeAspect="1" noChangeArrowheads="1"/>
          </p:cNvPicPr>
          <p:nvPr/>
        </p:nvPicPr>
        <p:blipFill>
          <a:blip r:embed="rId3" cstate="print"/>
          <a:srcRect/>
          <a:stretch>
            <a:fillRect/>
          </a:stretch>
        </p:blipFill>
        <p:spPr bwMode="auto">
          <a:xfrm>
            <a:off x="533400" y="1038225"/>
            <a:ext cx="7391400" cy="5010150"/>
          </a:xfrm>
          <a:prstGeom prst="rect">
            <a:avLst/>
          </a:prstGeom>
          <a:noFill/>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endParaRPr lang="en-US"/>
          </a:p>
        </p:txBody>
      </p:sp>
      <p:pic>
        <p:nvPicPr>
          <p:cNvPr id="202756" name="Picture 4" descr="normandy23"/>
          <p:cNvPicPr>
            <a:picLocks noGrp="1" noChangeAspect="1" noChangeArrowheads="1"/>
          </p:cNvPicPr>
          <p:nvPr>
            <p:ph idx="1"/>
          </p:nvPr>
        </p:nvPicPr>
        <p:blipFill>
          <a:blip r:embed="rId3" cstate="print"/>
          <a:srcRect/>
          <a:stretch>
            <a:fillRect/>
          </a:stretch>
        </p:blipFill>
        <p:spPr>
          <a:xfrm>
            <a:off x="609600" y="1066800"/>
            <a:ext cx="7659688" cy="5103813"/>
          </a:xfrm>
          <a:noFill/>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endParaRPr lang="en-US"/>
          </a:p>
        </p:txBody>
      </p:sp>
      <p:sp>
        <p:nvSpPr>
          <p:cNvPr id="201731" name="Rectangle 3"/>
          <p:cNvSpPr>
            <a:spLocks noGrp="1" noChangeArrowheads="1"/>
          </p:cNvSpPr>
          <p:nvPr>
            <p:ph idx="1"/>
          </p:nvPr>
        </p:nvSpPr>
        <p:spPr/>
        <p:txBody>
          <a:bodyPr/>
          <a:lstStyle/>
          <a:p>
            <a:endParaRPr lang="en-US"/>
          </a:p>
        </p:txBody>
      </p:sp>
      <p:pic>
        <p:nvPicPr>
          <p:cNvPr id="201733" name="Picture 5" descr="Bird's-eye view of landing craft, barrage balloons, and allied troops landing in Normandy, France on D-Day"/>
          <p:cNvPicPr>
            <a:picLocks noChangeAspect="1" noChangeArrowheads="1"/>
          </p:cNvPicPr>
          <p:nvPr/>
        </p:nvPicPr>
        <p:blipFill>
          <a:blip r:embed="rId3" cstate="print"/>
          <a:srcRect/>
          <a:stretch>
            <a:fillRect/>
          </a:stretch>
        </p:blipFill>
        <p:spPr bwMode="auto">
          <a:xfrm>
            <a:off x="1447800" y="965200"/>
            <a:ext cx="6553200" cy="5273675"/>
          </a:xfrm>
          <a:prstGeom prst="rect">
            <a:avLst/>
          </a:prstGeom>
          <a:noFill/>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t>Hitler’s Last Stand</a:t>
            </a:r>
          </a:p>
        </p:txBody>
      </p:sp>
      <p:sp>
        <p:nvSpPr>
          <p:cNvPr id="154627" name="Rectangle 3"/>
          <p:cNvSpPr>
            <a:spLocks noGrp="1" noChangeArrowheads="1"/>
          </p:cNvSpPr>
          <p:nvPr>
            <p:ph idx="1"/>
          </p:nvPr>
        </p:nvSpPr>
        <p:spPr/>
        <p:txBody>
          <a:bodyPr/>
          <a:lstStyle/>
          <a:p>
            <a:r>
              <a:rPr lang="en-US"/>
              <a:t>In mid-December, Hitler attacked Allied forces in the forest Ardennes in Belgium and Luxembourg.  The Battle, known as the Battle of the Bulge cost 70,000 American lives.</a:t>
            </a:r>
          </a:p>
          <a:p>
            <a:r>
              <a:rPr lang="en-US"/>
              <a:t>That was the last major battle for the Germans.</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t>The Yalta Conference</a:t>
            </a:r>
          </a:p>
        </p:txBody>
      </p:sp>
      <p:sp>
        <p:nvSpPr>
          <p:cNvPr id="156675" name="Rectangle 3"/>
          <p:cNvSpPr>
            <a:spLocks noGrp="1" noChangeArrowheads="1"/>
          </p:cNvSpPr>
          <p:nvPr>
            <p:ph idx="1"/>
          </p:nvPr>
        </p:nvSpPr>
        <p:spPr/>
        <p:txBody>
          <a:bodyPr/>
          <a:lstStyle/>
          <a:p>
            <a:r>
              <a:rPr lang="en-US"/>
              <a:t>In February 1945 President Roosevelt, Stalin and Churchill met in the Soviet city of Yalta to discuss postwar arrangements.</a:t>
            </a:r>
          </a:p>
          <a:p>
            <a:r>
              <a:rPr lang="en-US"/>
              <a:t>Stalin agreed to declare on war on Japan in return for major concessions from the Americans and British</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t>The Yalta Conference</a:t>
            </a:r>
          </a:p>
        </p:txBody>
      </p:sp>
      <p:sp>
        <p:nvSpPr>
          <p:cNvPr id="155651" name="Rectangle 3"/>
          <p:cNvSpPr>
            <a:spLocks noGrp="1" noChangeArrowheads="1"/>
          </p:cNvSpPr>
          <p:nvPr>
            <p:ph idx="1"/>
          </p:nvPr>
        </p:nvSpPr>
        <p:spPr/>
        <p:txBody>
          <a:bodyPr/>
          <a:lstStyle/>
          <a:p>
            <a:endParaRPr lang="en-US"/>
          </a:p>
        </p:txBody>
      </p:sp>
      <p:pic>
        <p:nvPicPr>
          <p:cNvPr id="155653" name="Picture 5" descr="olive_uk_usa_yalta"/>
          <p:cNvPicPr>
            <a:picLocks noChangeAspect="1" noChangeArrowheads="1"/>
          </p:cNvPicPr>
          <p:nvPr/>
        </p:nvPicPr>
        <p:blipFill>
          <a:blip r:embed="rId3" cstate="print"/>
          <a:srcRect/>
          <a:stretch>
            <a:fillRect/>
          </a:stretch>
        </p:blipFill>
        <p:spPr bwMode="auto">
          <a:xfrm>
            <a:off x="1981200" y="1981200"/>
            <a:ext cx="5715000" cy="443388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a:t>Hitler is </a:t>
            </a:r>
            <a:r>
              <a:rPr lang="en-US" dirty="0" smtClean="0"/>
              <a:t>not good </a:t>
            </a:r>
            <a:r>
              <a:rPr lang="en-US" dirty="0"/>
              <a:t>enough	</a:t>
            </a:r>
          </a:p>
        </p:txBody>
      </p:sp>
      <p:sp>
        <p:nvSpPr>
          <p:cNvPr id="86019" name="Rectangle 3"/>
          <p:cNvSpPr>
            <a:spLocks noGrp="1" noChangeArrowheads="1"/>
          </p:cNvSpPr>
          <p:nvPr>
            <p:ph idx="1"/>
          </p:nvPr>
        </p:nvSpPr>
        <p:spPr/>
        <p:txBody>
          <a:bodyPr/>
          <a:lstStyle/>
          <a:p>
            <a:r>
              <a:rPr lang="en-US"/>
              <a:t>Unfortunately for history, Hitler’s drawings were not good enough to get him into art school or make him any serious money.</a:t>
            </a:r>
          </a:p>
          <a:p>
            <a:r>
              <a:rPr lang="en-US"/>
              <a:t>So instead of becoming an artist he decided to try and…</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t>The Death of Hitler?</a:t>
            </a:r>
          </a:p>
        </p:txBody>
      </p:sp>
      <p:sp>
        <p:nvSpPr>
          <p:cNvPr id="157699" name="Rectangle 3"/>
          <p:cNvSpPr>
            <a:spLocks noGrp="1" noChangeArrowheads="1"/>
          </p:cNvSpPr>
          <p:nvPr>
            <p:ph idx="1"/>
          </p:nvPr>
        </p:nvSpPr>
        <p:spPr/>
        <p:txBody>
          <a:bodyPr/>
          <a:lstStyle/>
          <a:p>
            <a:r>
              <a:rPr lang="en-US"/>
              <a:t>On April 30</a:t>
            </a:r>
            <a:r>
              <a:rPr lang="en-US" baseline="30000"/>
              <a:t>th</a:t>
            </a:r>
            <a:r>
              <a:rPr lang="en-US"/>
              <a:t>, with the siege of Berlin by the Soviets less than 24 hours away, Hitler committed suicide.</a:t>
            </a:r>
          </a:p>
          <a:p>
            <a:pPr>
              <a:buFont typeface="Wingdings" pitchFamily="2" charset="2"/>
              <a:buNone/>
            </a:pPr>
            <a:endParaRPr lang="en-US"/>
          </a:p>
          <a:p>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b="1"/>
              <a:t>The Death of Hitler?</a:t>
            </a:r>
          </a:p>
        </p:txBody>
      </p:sp>
      <p:sp>
        <p:nvSpPr>
          <p:cNvPr id="158723" name="Rectangle 3"/>
          <p:cNvSpPr>
            <a:spLocks noGrp="1" noChangeArrowheads="1"/>
          </p:cNvSpPr>
          <p:nvPr>
            <p:ph type="body" sz="half" idx="1"/>
          </p:nvPr>
        </p:nvSpPr>
        <p:spPr/>
        <p:txBody>
          <a:bodyPr/>
          <a:lstStyle/>
          <a:p>
            <a:r>
              <a:rPr lang="en-US" sz="2800"/>
              <a:t>He first had his mistress Eva Braun drink poison.</a:t>
            </a:r>
          </a:p>
        </p:txBody>
      </p:sp>
      <p:pic>
        <p:nvPicPr>
          <p:cNvPr id="158725" name="Picture 5" descr="evabraun"/>
          <p:cNvPicPr>
            <a:picLocks noGrp="1" noChangeAspect="1" noChangeArrowheads="1"/>
          </p:cNvPicPr>
          <p:nvPr>
            <p:ph sz="half" idx="2"/>
          </p:nvPr>
        </p:nvPicPr>
        <p:blipFill>
          <a:blip r:embed="rId3" cstate="print"/>
          <a:srcRect/>
          <a:stretch>
            <a:fillRect/>
          </a:stretch>
        </p:blipFill>
        <p:spPr>
          <a:xfrm>
            <a:off x="5562600" y="1981200"/>
            <a:ext cx="2754313" cy="3429000"/>
          </a:xfrm>
          <a:noFill/>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t>The Death of Hitler?</a:t>
            </a:r>
          </a:p>
        </p:txBody>
      </p:sp>
      <p:sp>
        <p:nvSpPr>
          <p:cNvPr id="159747" name="Rectangle 3"/>
          <p:cNvSpPr>
            <a:spLocks noGrp="1" noChangeArrowheads="1"/>
          </p:cNvSpPr>
          <p:nvPr>
            <p:ph type="body" sz="half" idx="1"/>
          </p:nvPr>
        </p:nvSpPr>
        <p:spPr/>
        <p:txBody>
          <a:bodyPr/>
          <a:lstStyle/>
          <a:p>
            <a:r>
              <a:rPr lang="en-US" sz="2800"/>
              <a:t>Next he shot his dog.</a:t>
            </a:r>
          </a:p>
        </p:txBody>
      </p:sp>
      <p:pic>
        <p:nvPicPr>
          <p:cNvPr id="159749" name="Picture 5" descr="24288_400"/>
          <p:cNvPicPr>
            <a:picLocks noGrp="1" noChangeAspect="1" noChangeArrowheads="1"/>
          </p:cNvPicPr>
          <p:nvPr>
            <p:ph sz="half" idx="2"/>
          </p:nvPr>
        </p:nvPicPr>
        <p:blipFill>
          <a:blip r:embed="rId3" cstate="print"/>
          <a:stretch>
            <a:fillRect/>
          </a:stretch>
        </p:blipFill>
        <p:spPr>
          <a:xfrm>
            <a:off x="4648200" y="2609850"/>
            <a:ext cx="3810000" cy="2857500"/>
          </a:xfrm>
          <a:noFill/>
          <a:ln/>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t>The Death of Hitler?</a:t>
            </a:r>
          </a:p>
        </p:txBody>
      </p:sp>
      <p:sp>
        <p:nvSpPr>
          <p:cNvPr id="160771" name="Rectangle 3"/>
          <p:cNvSpPr>
            <a:spLocks noGrp="1" noChangeArrowheads="1"/>
          </p:cNvSpPr>
          <p:nvPr>
            <p:ph idx="1"/>
          </p:nvPr>
        </p:nvSpPr>
        <p:spPr/>
        <p:txBody>
          <a:bodyPr/>
          <a:lstStyle/>
          <a:p>
            <a:r>
              <a:rPr lang="en-US"/>
              <a:t>Finally he took cyanide then he shot himself</a:t>
            </a:r>
          </a:p>
        </p:txBody>
      </p:sp>
      <p:pic>
        <p:nvPicPr>
          <p:cNvPr id="160772" name="Picture 4"/>
          <p:cNvPicPr>
            <a:picLocks noChangeAspect="1" noChangeArrowheads="1"/>
          </p:cNvPicPr>
          <p:nvPr/>
        </p:nvPicPr>
        <p:blipFill>
          <a:blip r:embed="rId3" cstate="print"/>
          <a:srcRect/>
          <a:stretch>
            <a:fillRect/>
          </a:stretch>
        </p:blipFill>
        <p:spPr bwMode="auto">
          <a:xfrm>
            <a:off x="5105400" y="3281363"/>
            <a:ext cx="3429000" cy="2217737"/>
          </a:xfrm>
          <a:prstGeom prst="rect">
            <a:avLst/>
          </a:prstGeom>
          <a:noFill/>
          <a:ln w="9525">
            <a:noFill/>
            <a:miter lim="800000"/>
            <a:headEnd/>
            <a:tailEnd/>
          </a:ln>
          <a:effectLst/>
        </p:spPr>
      </p:pic>
      <p:pic>
        <p:nvPicPr>
          <p:cNvPr id="160773" name="Picture 5"/>
          <p:cNvPicPr>
            <a:picLocks noChangeAspect="1" noChangeArrowheads="1"/>
          </p:cNvPicPr>
          <p:nvPr/>
        </p:nvPicPr>
        <p:blipFill>
          <a:blip r:embed="rId4" cstate="print"/>
          <a:srcRect/>
          <a:stretch>
            <a:fillRect/>
          </a:stretch>
        </p:blipFill>
        <p:spPr bwMode="auto">
          <a:xfrm>
            <a:off x="838200" y="3505200"/>
            <a:ext cx="3276600" cy="2047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The Death of Hitler?</a:t>
            </a:r>
          </a:p>
        </p:txBody>
      </p:sp>
      <p:sp>
        <p:nvSpPr>
          <p:cNvPr id="161795" name="Rectangle 3"/>
          <p:cNvSpPr>
            <a:spLocks noGrp="1" noChangeArrowheads="1"/>
          </p:cNvSpPr>
          <p:nvPr>
            <p:ph idx="1"/>
          </p:nvPr>
        </p:nvSpPr>
        <p:spPr/>
        <p:txBody>
          <a:bodyPr/>
          <a:lstStyle/>
          <a:p>
            <a:r>
              <a:rPr lang="en-US"/>
              <a:t>Hitler, his mistress and his dog’s body were all taken outside and burned to a crisp.</a:t>
            </a:r>
          </a:p>
          <a:p>
            <a:r>
              <a:rPr lang="en-US"/>
              <a:t>Conclusive DNA proof of his death never existed. No photographs of his body were taken. </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t>VE Day</a:t>
            </a:r>
          </a:p>
        </p:txBody>
      </p:sp>
      <p:sp>
        <p:nvSpPr>
          <p:cNvPr id="162819" name="Rectangle 3"/>
          <p:cNvSpPr>
            <a:spLocks noGrp="1" noChangeArrowheads="1"/>
          </p:cNvSpPr>
          <p:nvPr>
            <p:ph idx="1"/>
          </p:nvPr>
        </p:nvSpPr>
        <p:spPr/>
        <p:txBody>
          <a:bodyPr/>
          <a:lstStyle/>
          <a:p>
            <a:r>
              <a:rPr lang="en-US"/>
              <a:t>On May 8</a:t>
            </a:r>
            <a:r>
              <a:rPr lang="en-US" baseline="30000"/>
              <a:t>th</a:t>
            </a:r>
            <a:r>
              <a:rPr lang="en-US"/>
              <a:t>, 1945 Germany surrendered unconditionally.</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t>Mussolini’s Death</a:t>
            </a:r>
          </a:p>
        </p:txBody>
      </p:sp>
      <p:sp>
        <p:nvSpPr>
          <p:cNvPr id="163843" name="Rectangle 3"/>
          <p:cNvSpPr>
            <a:spLocks noGrp="1" noChangeArrowheads="1"/>
          </p:cNvSpPr>
          <p:nvPr>
            <p:ph idx="1"/>
          </p:nvPr>
        </p:nvSpPr>
        <p:spPr/>
        <p:txBody>
          <a:bodyPr/>
          <a:lstStyle/>
          <a:p>
            <a:r>
              <a:rPr lang="en-US"/>
              <a:t>Earlier that year Mussolini and his wife were killed by angry Italian citizens.</a:t>
            </a:r>
          </a:p>
          <a:p>
            <a:r>
              <a:rPr lang="en-US"/>
              <a:t>His last word were, “please don’t shoot me in the face”.</a:t>
            </a:r>
          </a:p>
          <a:p>
            <a:r>
              <a:rPr lang="en-US"/>
              <a:t>His body was strung up in the town square for most of the day.</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5"/>
          <p:cNvSpPr>
            <a:spLocks noGrp="1" noChangeArrowheads="1"/>
          </p:cNvSpPr>
          <p:nvPr>
            <p:ph type="title"/>
          </p:nvPr>
        </p:nvSpPr>
        <p:spPr/>
        <p:txBody>
          <a:bodyPr/>
          <a:lstStyle/>
          <a:p>
            <a:endParaRPr lang="en-US"/>
          </a:p>
        </p:txBody>
      </p:sp>
      <p:sp>
        <p:nvSpPr>
          <p:cNvPr id="22535" name="Rectangle 7"/>
          <p:cNvSpPr>
            <a:spLocks noGrp="1" noChangeArrowheads="1"/>
          </p:cNvSpPr>
          <p:nvPr>
            <p:ph idx="1"/>
          </p:nvPr>
        </p:nvSpPr>
        <p:spPr/>
        <p:txBody>
          <a:bodyPr/>
          <a:lstStyle/>
          <a:p>
            <a:endParaRPr lang="en-US"/>
          </a:p>
        </p:txBody>
      </p:sp>
      <p:pic>
        <p:nvPicPr>
          <p:cNvPr id="22537" name="Picture 9" descr="mussolini"/>
          <p:cNvPicPr>
            <a:picLocks noChangeAspect="1" noChangeArrowheads="1"/>
          </p:cNvPicPr>
          <p:nvPr/>
        </p:nvPicPr>
        <p:blipFill>
          <a:blip r:embed="rId3" cstate="print"/>
          <a:srcRect/>
          <a:stretch>
            <a:fillRect/>
          </a:stretch>
        </p:blipFill>
        <p:spPr bwMode="auto">
          <a:xfrm>
            <a:off x="2133600" y="914400"/>
            <a:ext cx="4506913" cy="5753100"/>
          </a:xfrm>
          <a:prstGeom prst="rect">
            <a:avLst/>
          </a:prstGeom>
          <a:noFill/>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228600" y="685800"/>
            <a:ext cx="7772400" cy="1143000"/>
          </a:xfrm>
        </p:spPr>
        <p:txBody>
          <a:bodyPr>
            <a:normAutofit fontScale="90000"/>
          </a:bodyPr>
          <a:lstStyle/>
          <a:p>
            <a:r>
              <a:rPr lang="en-US" sz="4000"/>
              <a:t>With Hitler out of the picture America’s attention turned to Japan</a:t>
            </a:r>
          </a:p>
        </p:txBody>
      </p:sp>
      <p:sp>
        <p:nvSpPr>
          <p:cNvPr id="164867" name="Rectangle 3"/>
          <p:cNvSpPr>
            <a:spLocks noGrp="1" noChangeArrowheads="1"/>
          </p:cNvSpPr>
          <p:nvPr>
            <p:ph idx="1"/>
          </p:nvPr>
        </p:nvSpPr>
        <p:spPr>
          <a:xfrm>
            <a:off x="0" y="1981200"/>
            <a:ext cx="8686800" cy="4525963"/>
          </a:xfrm>
        </p:spPr>
        <p:txBody>
          <a:bodyPr/>
          <a:lstStyle/>
          <a:p>
            <a:r>
              <a:rPr lang="en-US" dirty="0"/>
              <a:t>During the war, an atomic bomb was developed in what was known as the Manhattan Project.</a:t>
            </a:r>
          </a:p>
          <a:p>
            <a:r>
              <a:rPr lang="en-US" dirty="0"/>
              <a:t>Ironically many of the people that worked on the project were Jewish refugees.</a:t>
            </a:r>
          </a:p>
          <a:p>
            <a:pPr>
              <a:buFont typeface="Wingdings" pitchFamily="2" charset="2"/>
              <a:buNone/>
            </a:pPr>
            <a:endParaRPr 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t>FDR Dies</a:t>
            </a:r>
          </a:p>
        </p:txBody>
      </p:sp>
      <p:sp>
        <p:nvSpPr>
          <p:cNvPr id="165891" name="Rectangle 3"/>
          <p:cNvSpPr>
            <a:spLocks noGrp="1" noChangeArrowheads="1"/>
          </p:cNvSpPr>
          <p:nvPr>
            <p:ph idx="1"/>
          </p:nvPr>
        </p:nvSpPr>
        <p:spPr/>
        <p:txBody>
          <a:bodyPr/>
          <a:lstStyle/>
          <a:p>
            <a:r>
              <a:rPr lang="en-US"/>
              <a:t>On April 12</a:t>
            </a:r>
            <a:r>
              <a:rPr lang="en-US" baseline="30000"/>
              <a:t>th</a:t>
            </a:r>
            <a:r>
              <a:rPr lang="en-US"/>
              <a:t>, 1945 FDR died of a cerebral hemorrhage. </a:t>
            </a:r>
          </a:p>
          <a:p>
            <a:r>
              <a:rPr lang="en-US"/>
              <a:t>Harry Truman took over.</a:t>
            </a:r>
          </a:p>
          <a:p>
            <a:r>
              <a:rPr lang="en-US"/>
              <a:t>He was totally out of the loop and had no clue about the Manhattan Project.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t>Take over the world!</a:t>
            </a:r>
          </a:p>
        </p:txBody>
      </p:sp>
      <p:sp>
        <p:nvSpPr>
          <p:cNvPr id="87043" name="Rectangle 3"/>
          <p:cNvSpPr>
            <a:spLocks noGrp="1" noChangeArrowheads="1"/>
          </p:cNvSpPr>
          <p:nvPr>
            <p:ph idx="1"/>
          </p:nvPr>
        </p:nvSpPr>
        <p:spPr/>
        <p:txBody>
          <a:bodyPr/>
          <a:lstStyle/>
          <a:p>
            <a:r>
              <a:rPr lang="en-US"/>
              <a:t>During WWI he fought in the German infantry.  </a:t>
            </a:r>
          </a:p>
          <a:p>
            <a:r>
              <a:rPr lang="en-US"/>
              <a:t>In 1923, he tried to take over Germany in was called the Beer Hall Putsch.</a:t>
            </a:r>
          </a:p>
          <a:p>
            <a:r>
              <a:rPr lang="en-US"/>
              <a:t>He failed and was sent to prison</a:t>
            </a:r>
          </a:p>
          <a:p>
            <a:endParaRPr lang="en-US"/>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r>
              <a:rPr lang="en-US"/>
              <a:t>Hiroshima and Nagasaki</a:t>
            </a:r>
          </a:p>
        </p:txBody>
      </p:sp>
      <p:sp>
        <p:nvSpPr>
          <p:cNvPr id="166915" name="Rectangle 3"/>
          <p:cNvSpPr>
            <a:spLocks noGrp="1" noChangeArrowheads="1"/>
          </p:cNvSpPr>
          <p:nvPr>
            <p:ph idx="1"/>
          </p:nvPr>
        </p:nvSpPr>
        <p:spPr/>
        <p:txBody>
          <a:bodyPr/>
          <a:lstStyle/>
          <a:p>
            <a:r>
              <a:rPr lang="en-US"/>
              <a:t>On August 6</a:t>
            </a:r>
            <a:r>
              <a:rPr lang="en-US" baseline="30000"/>
              <a:t>th</a:t>
            </a:r>
            <a:r>
              <a:rPr lang="en-US"/>
              <a:t>, 1945 an American bomber the Enola Gay dropped a uranium bomb on Hiroshima.  Over 70,000 Japanese civilians died almost instantly.</a:t>
            </a:r>
          </a:p>
          <a:p>
            <a:r>
              <a:rPr lang="en-US"/>
              <a:t>On August 9</a:t>
            </a:r>
            <a:r>
              <a:rPr lang="en-US" baseline="30000"/>
              <a:t>th</a:t>
            </a:r>
            <a:r>
              <a:rPr lang="en-US"/>
              <a:t> a bomb was dropped on Nagasaki, killing 35,000 civilians.</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t>The Japanese Surrender</a:t>
            </a:r>
          </a:p>
        </p:txBody>
      </p:sp>
      <p:sp>
        <p:nvSpPr>
          <p:cNvPr id="167939" name="Rectangle 3"/>
          <p:cNvSpPr>
            <a:spLocks noGrp="1" noChangeArrowheads="1"/>
          </p:cNvSpPr>
          <p:nvPr>
            <p:ph idx="1"/>
          </p:nvPr>
        </p:nvSpPr>
        <p:spPr/>
        <p:txBody>
          <a:bodyPr/>
          <a:lstStyle/>
          <a:p>
            <a:r>
              <a:rPr lang="en-US"/>
              <a:t>On August 14</a:t>
            </a:r>
            <a:r>
              <a:rPr lang="en-US" baseline="30000"/>
              <a:t>th</a:t>
            </a:r>
            <a:r>
              <a:rPr lang="en-US"/>
              <a:t> Japan accepted America’s terms of surrender.</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Essay</a:t>
            </a:r>
            <a:endParaRPr lang="en-US" dirty="0"/>
          </a:p>
        </p:txBody>
      </p:sp>
      <p:sp>
        <p:nvSpPr>
          <p:cNvPr id="3" name="Content Placeholder 2"/>
          <p:cNvSpPr>
            <a:spLocks noGrp="1"/>
          </p:cNvSpPr>
          <p:nvPr>
            <p:ph idx="1"/>
          </p:nvPr>
        </p:nvSpPr>
        <p:spPr/>
        <p:txBody>
          <a:bodyPr/>
          <a:lstStyle/>
          <a:p>
            <a:r>
              <a:rPr lang="en-US" dirty="0" smtClean="0"/>
              <a:t>Take out a piece of paper</a:t>
            </a:r>
          </a:p>
          <a:p>
            <a:r>
              <a:rPr lang="en-US" dirty="0" smtClean="0"/>
              <a:t>Look at each image from World War II</a:t>
            </a:r>
          </a:p>
          <a:p>
            <a:r>
              <a:rPr lang="en-US" dirty="0" smtClean="0"/>
              <a:t>Examine the image carefully and record what you believe is happening</a:t>
            </a:r>
          </a:p>
          <a:p>
            <a:r>
              <a:rPr lang="en-US" dirty="0" smtClean="0"/>
              <a:t>Look for subtle hints and use your knowledge of events</a:t>
            </a:r>
            <a:endParaRPr lang="en-US"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endParaRPr lang="en-US" dirty="0"/>
          </a:p>
        </p:txBody>
      </p:sp>
      <p:pic>
        <p:nvPicPr>
          <p:cNvPr id="4" name="Content Placeholder 3" descr="wwii1.jpg"/>
          <p:cNvPicPr>
            <a:picLocks noGrp="1" noChangeAspect="1"/>
          </p:cNvPicPr>
          <p:nvPr>
            <p:ph idx="1"/>
          </p:nvPr>
        </p:nvPicPr>
        <p:blipFill>
          <a:blip r:embed="rId3" cstate="print"/>
          <a:stretch>
            <a:fillRect/>
          </a:stretch>
        </p:blipFill>
        <p:spPr>
          <a:xfrm>
            <a:off x="1066800" y="1563946"/>
            <a:ext cx="6752503" cy="5294054"/>
          </a:xfrm>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endParaRPr lang="en-US" dirty="0"/>
          </a:p>
        </p:txBody>
      </p:sp>
      <p:pic>
        <p:nvPicPr>
          <p:cNvPr id="4" name="Content Placeholder 3" descr="wwii2.jpg"/>
          <p:cNvPicPr>
            <a:picLocks noGrp="1" noChangeAspect="1"/>
          </p:cNvPicPr>
          <p:nvPr>
            <p:ph idx="1"/>
          </p:nvPr>
        </p:nvPicPr>
        <p:blipFill>
          <a:blip r:embed="rId3" cstate="print"/>
          <a:stretch>
            <a:fillRect/>
          </a:stretch>
        </p:blipFill>
        <p:spPr>
          <a:xfrm>
            <a:off x="1066800" y="1371600"/>
            <a:ext cx="7572504" cy="5456656"/>
          </a:xfrm>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endParaRPr lang="en-US" dirty="0"/>
          </a:p>
        </p:txBody>
      </p:sp>
      <p:pic>
        <p:nvPicPr>
          <p:cNvPr id="4" name="Content Placeholder 3" descr="wwii3.jpg"/>
          <p:cNvPicPr>
            <a:picLocks noGrp="1" noChangeAspect="1"/>
          </p:cNvPicPr>
          <p:nvPr>
            <p:ph idx="1"/>
          </p:nvPr>
        </p:nvPicPr>
        <p:blipFill>
          <a:blip r:embed="rId3" cstate="print"/>
          <a:stretch>
            <a:fillRect/>
          </a:stretch>
        </p:blipFill>
        <p:spPr>
          <a:xfrm>
            <a:off x="914400" y="1066800"/>
            <a:ext cx="7550854" cy="5410200"/>
          </a:xfrm>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a:t>
            </a:r>
            <a:endParaRPr lang="en-US" dirty="0"/>
          </a:p>
        </p:txBody>
      </p:sp>
      <p:pic>
        <p:nvPicPr>
          <p:cNvPr id="4" name="Content Placeholder 3" descr="wwii4.jpg"/>
          <p:cNvPicPr>
            <a:picLocks noGrp="1" noChangeAspect="1"/>
          </p:cNvPicPr>
          <p:nvPr>
            <p:ph idx="1"/>
          </p:nvPr>
        </p:nvPicPr>
        <p:blipFill>
          <a:blip r:embed="rId3" cstate="print"/>
          <a:stretch>
            <a:fillRect/>
          </a:stretch>
        </p:blipFill>
        <p:spPr>
          <a:xfrm>
            <a:off x="1447800" y="1371600"/>
            <a:ext cx="6324599" cy="5134717"/>
          </a:xfrm>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a:t>
            </a:r>
            <a:endParaRPr lang="en-US" dirty="0"/>
          </a:p>
        </p:txBody>
      </p:sp>
      <p:pic>
        <p:nvPicPr>
          <p:cNvPr id="4" name="Content Placeholder 3" descr="wwii5.jpg"/>
          <p:cNvPicPr>
            <a:picLocks noGrp="1" noChangeAspect="1"/>
          </p:cNvPicPr>
          <p:nvPr>
            <p:ph idx="1"/>
          </p:nvPr>
        </p:nvPicPr>
        <p:blipFill>
          <a:blip r:embed="rId3" cstate="print"/>
          <a:stretch>
            <a:fillRect/>
          </a:stretch>
        </p:blipFill>
        <p:spPr>
          <a:xfrm>
            <a:off x="838200" y="1371600"/>
            <a:ext cx="7543800" cy="4741817"/>
          </a:xfrm>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a:t>
            </a:r>
            <a:endParaRPr lang="en-US" dirty="0"/>
          </a:p>
        </p:txBody>
      </p:sp>
      <p:pic>
        <p:nvPicPr>
          <p:cNvPr id="4" name="Content Placeholder 3" descr="wwii6.jpg"/>
          <p:cNvPicPr>
            <a:picLocks noGrp="1" noChangeAspect="1"/>
          </p:cNvPicPr>
          <p:nvPr>
            <p:ph idx="1"/>
          </p:nvPr>
        </p:nvPicPr>
        <p:blipFill>
          <a:blip r:embed="rId3" cstate="print"/>
          <a:stretch>
            <a:fillRect/>
          </a:stretch>
        </p:blipFill>
        <p:spPr>
          <a:xfrm>
            <a:off x="1447800" y="1219200"/>
            <a:ext cx="6477000" cy="5155164"/>
          </a:xfrm>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a:t>
            </a:r>
            <a:endParaRPr lang="en-US" dirty="0"/>
          </a:p>
        </p:txBody>
      </p:sp>
      <p:pic>
        <p:nvPicPr>
          <p:cNvPr id="4" name="Content Placeholder 3" descr="wwii7.jpg"/>
          <p:cNvPicPr>
            <a:picLocks noGrp="1" noChangeAspect="1"/>
          </p:cNvPicPr>
          <p:nvPr>
            <p:ph idx="1"/>
          </p:nvPr>
        </p:nvPicPr>
        <p:blipFill>
          <a:blip r:embed="rId3" cstate="print"/>
          <a:stretch>
            <a:fillRect/>
          </a:stretch>
        </p:blipFill>
        <p:spPr>
          <a:xfrm>
            <a:off x="2514600" y="1066800"/>
            <a:ext cx="4001192" cy="5474268"/>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t>Meditations in prison	</a:t>
            </a:r>
          </a:p>
        </p:txBody>
      </p:sp>
      <p:sp>
        <p:nvSpPr>
          <p:cNvPr id="88067" name="Rectangle 3"/>
          <p:cNvSpPr>
            <a:spLocks noGrp="1" noChangeArrowheads="1"/>
          </p:cNvSpPr>
          <p:nvPr>
            <p:ph idx="1"/>
          </p:nvPr>
        </p:nvSpPr>
        <p:spPr/>
        <p:txBody>
          <a:bodyPr/>
          <a:lstStyle/>
          <a:p>
            <a:r>
              <a:rPr lang="en-US" sz="2800"/>
              <a:t>While in prison he wrote the book Mein Kampf (my struggle), which spelled out his philosophy of life and the future of Germany.</a:t>
            </a:r>
          </a:p>
          <a:p>
            <a:r>
              <a:rPr lang="en-US" sz="2800"/>
              <a:t>The book largely blamed Jews for WWI and the Treaty of Versailles.</a:t>
            </a:r>
          </a:p>
          <a:p>
            <a:r>
              <a:rPr lang="en-US" sz="2800"/>
              <a:t>Millions of Germans bought copies of the book.  Few, however, actually read it.</a:t>
            </a:r>
          </a:p>
          <a:p>
            <a:endParaRPr lang="en-US" sz="280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endParaRPr lang="en-US" dirty="0"/>
          </a:p>
        </p:txBody>
      </p:sp>
      <p:pic>
        <p:nvPicPr>
          <p:cNvPr id="4" name="Content Placeholder 3" descr="wwii1.jpg"/>
          <p:cNvPicPr>
            <a:picLocks noGrp="1" noChangeAspect="1"/>
          </p:cNvPicPr>
          <p:nvPr>
            <p:ph idx="1"/>
          </p:nvPr>
        </p:nvPicPr>
        <p:blipFill>
          <a:blip r:embed="rId3" cstate="print"/>
          <a:stretch>
            <a:fillRect/>
          </a:stretch>
        </p:blipFill>
        <p:spPr>
          <a:xfrm>
            <a:off x="1295400" y="1219200"/>
            <a:ext cx="6752503" cy="4227254"/>
          </a:xfrm>
        </p:spPr>
      </p:pic>
      <p:sp>
        <p:nvSpPr>
          <p:cNvPr id="5" name="TextBox 4"/>
          <p:cNvSpPr txBox="1"/>
          <p:nvPr/>
        </p:nvSpPr>
        <p:spPr>
          <a:xfrm>
            <a:off x="457200" y="5638800"/>
            <a:ext cx="8305800" cy="954107"/>
          </a:xfrm>
          <a:prstGeom prst="rect">
            <a:avLst/>
          </a:prstGeom>
          <a:noFill/>
        </p:spPr>
        <p:txBody>
          <a:bodyPr wrap="square" rtlCol="0">
            <a:spAutoFit/>
          </a:bodyPr>
          <a:lstStyle/>
          <a:p>
            <a:r>
              <a:rPr lang="en-US" sz="2800" dirty="0" smtClean="0"/>
              <a:t>British citizens try to douse fires during the Battle of Britain, 1941</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endParaRPr lang="en-US" dirty="0"/>
          </a:p>
        </p:txBody>
      </p:sp>
      <p:sp>
        <p:nvSpPr>
          <p:cNvPr id="3" name="Content Placeholder 2"/>
          <p:cNvSpPr>
            <a:spLocks noGrp="1"/>
          </p:cNvSpPr>
          <p:nvPr>
            <p:ph idx="1"/>
          </p:nvPr>
        </p:nvSpPr>
        <p:spPr/>
        <p:txBody>
          <a:bodyPr/>
          <a:lstStyle/>
          <a:p>
            <a:endParaRPr lang="en-US" dirty="0"/>
          </a:p>
        </p:txBody>
      </p:sp>
      <p:pic>
        <p:nvPicPr>
          <p:cNvPr id="4" name="Content Placeholder 3" descr="wwii2.jpg"/>
          <p:cNvPicPr>
            <a:picLocks noChangeAspect="1"/>
          </p:cNvPicPr>
          <p:nvPr/>
        </p:nvPicPr>
        <p:blipFill>
          <a:blip r:embed="rId3" cstate="print"/>
          <a:stretch>
            <a:fillRect/>
          </a:stretch>
        </p:blipFill>
        <p:spPr>
          <a:xfrm>
            <a:off x="1828801" y="1295400"/>
            <a:ext cx="5410200" cy="3995149"/>
          </a:xfrm>
          <a:prstGeom prst="rect">
            <a:avLst/>
          </a:prstGeom>
        </p:spPr>
      </p:pic>
      <p:sp>
        <p:nvSpPr>
          <p:cNvPr id="5" name="TextBox 4"/>
          <p:cNvSpPr txBox="1"/>
          <p:nvPr/>
        </p:nvSpPr>
        <p:spPr>
          <a:xfrm>
            <a:off x="685800" y="5486400"/>
            <a:ext cx="8077200" cy="461665"/>
          </a:xfrm>
          <a:prstGeom prst="rect">
            <a:avLst/>
          </a:prstGeom>
          <a:noFill/>
        </p:spPr>
        <p:txBody>
          <a:bodyPr wrap="square" rtlCol="0">
            <a:spAutoFit/>
          </a:bodyPr>
          <a:lstStyle/>
          <a:p>
            <a:r>
              <a:rPr lang="en-US" dirty="0" smtClean="0"/>
              <a:t>German soldiers executing four Jews in Lithuania, USSR, 1941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endParaRPr lang="en-US" dirty="0"/>
          </a:p>
        </p:txBody>
      </p:sp>
      <p:pic>
        <p:nvPicPr>
          <p:cNvPr id="4" name="Content Placeholder 3" descr="wwii3.jpg"/>
          <p:cNvPicPr>
            <a:picLocks noGrp="1" noChangeAspect="1"/>
          </p:cNvPicPr>
          <p:nvPr>
            <p:ph idx="1"/>
          </p:nvPr>
        </p:nvPicPr>
        <p:blipFill>
          <a:blip r:embed="rId3" cstate="print"/>
          <a:stretch>
            <a:fillRect/>
          </a:stretch>
        </p:blipFill>
        <p:spPr>
          <a:xfrm>
            <a:off x="1524000" y="1066800"/>
            <a:ext cx="6331654" cy="4536641"/>
          </a:xfrm>
        </p:spPr>
      </p:pic>
      <p:sp>
        <p:nvSpPr>
          <p:cNvPr id="5" name="TextBox 4"/>
          <p:cNvSpPr txBox="1"/>
          <p:nvPr/>
        </p:nvSpPr>
        <p:spPr>
          <a:xfrm>
            <a:off x="381000" y="5791200"/>
            <a:ext cx="8382000" cy="523220"/>
          </a:xfrm>
          <a:prstGeom prst="rect">
            <a:avLst/>
          </a:prstGeom>
          <a:noFill/>
        </p:spPr>
        <p:txBody>
          <a:bodyPr wrap="square" rtlCol="0">
            <a:spAutoFit/>
          </a:bodyPr>
          <a:lstStyle/>
          <a:p>
            <a:r>
              <a:rPr lang="en-US" sz="2800" dirty="0" smtClean="0"/>
              <a:t>Japanese attack on Pearl Harbor, Hawaii: Dec. 7, 1941</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a:t>
            </a:r>
            <a:endParaRPr lang="en-US" dirty="0"/>
          </a:p>
        </p:txBody>
      </p:sp>
      <p:pic>
        <p:nvPicPr>
          <p:cNvPr id="4" name="Content Placeholder 3" descr="wwii4.jpg"/>
          <p:cNvPicPr>
            <a:picLocks noGrp="1" noChangeAspect="1"/>
          </p:cNvPicPr>
          <p:nvPr>
            <p:ph idx="1"/>
          </p:nvPr>
        </p:nvPicPr>
        <p:blipFill>
          <a:blip r:embed="rId3" cstate="print"/>
          <a:stretch>
            <a:fillRect/>
          </a:stretch>
        </p:blipFill>
        <p:spPr>
          <a:xfrm>
            <a:off x="1905000" y="1143000"/>
            <a:ext cx="5638799" cy="4577940"/>
          </a:xfrm>
        </p:spPr>
      </p:pic>
      <p:sp>
        <p:nvSpPr>
          <p:cNvPr id="5" name="TextBox 4"/>
          <p:cNvSpPr txBox="1"/>
          <p:nvPr/>
        </p:nvSpPr>
        <p:spPr>
          <a:xfrm>
            <a:off x="228600" y="5867400"/>
            <a:ext cx="8610600" cy="830997"/>
          </a:xfrm>
          <a:prstGeom prst="rect">
            <a:avLst/>
          </a:prstGeom>
          <a:noFill/>
        </p:spPr>
        <p:txBody>
          <a:bodyPr wrap="square" rtlCol="0">
            <a:spAutoFit/>
          </a:bodyPr>
          <a:lstStyle/>
          <a:p>
            <a:pPr algn="ctr"/>
            <a:r>
              <a:rPr lang="en-US" dirty="0" smtClean="0"/>
              <a:t>American Air Force gunner firing a machine gun at German fighter planes in 1942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a:t>
            </a:r>
            <a:endParaRPr lang="en-US" dirty="0"/>
          </a:p>
        </p:txBody>
      </p:sp>
      <p:pic>
        <p:nvPicPr>
          <p:cNvPr id="4" name="Content Placeholder 3" descr="wwii5.jpg"/>
          <p:cNvPicPr>
            <a:picLocks noGrp="1" noChangeAspect="1"/>
          </p:cNvPicPr>
          <p:nvPr>
            <p:ph idx="1"/>
          </p:nvPr>
        </p:nvPicPr>
        <p:blipFill>
          <a:blip r:embed="rId3" cstate="print"/>
          <a:stretch>
            <a:fillRect/>
          </a:stretch>
        </p:blipFill>
        <p:spPr>
          <a:xfrm>
            <a:off x="1249680" y="1143000"/>
            <a:ext cx="6751320" cy="4219575"/>
          </a:xfrm>
        </p:spPr>
      </p:pic>
      <p:sp>
        <p:nvSpPr>
          <p:cNvPr id="5" name="TextBox 4"/>
          <p:cNvSpPr txBox="1"/>
          <p:nvPr/>
        </p:nvSpPr>
        <p:spPr>
          <a:xfrm>
            <a:off x="228600" y="5638800"/>
            <a:ext cx="8610600" cy="830997"/>
          </a:xfrm>
          <a:prstGeom prst="rect">
            <a:avLst/>
          </a:prstGeom>
          <a:noFill/>
        </p:spPr>
        <p:txBody>
          <a:bodyPr wrap="square" rtlCol="0">
            <a:spAutoFit/>
          </a:bodyPr>
          <a:lstStyle/>
          <a:p>
            <a:r>
              <a:rPr lang="en-US" dirty="0" smtClean="0"/>
              <a:t>Jews captured by German soldiers during a raid on the Warsaw ghetto in Poland, 1943.  They are on their way to Treblinka.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a:t>
            </a:r>
            <a:endParaRPr lang="en-US" dirty="0"/>
          </a:p>
        </p:txBody>
      </p:sp>
      <p:pic>
        <p:nvPicPr>
          <p:cNvPr id="4" name="Content Placeholder 3" descr="wwii6.jpg"/>
          <p:cNvPicPr>
            <a:picLocks noGrp="1" noChangeAspect="1"/>
          </p:cNvPicPr>
          <p:nvPr>
            <p:ph idx="1"/>
          </p:nvPr>
        </p:nvPicPr>
        <p:blipFill>
          <a:blip r:embed="rId3" cstate="print"/>
          <a:stretch>
            <a:fillRect/>
          </a:stretch>
        </p:blipFill>
        <p:spPr>
          <a:xfrm>
            <a:off x="1828800" y="1143000"/>
            <a:ext cx="5361353" cy="4267200"/>
          </a:xfrm>
        </p:spPr>
      </p:pic>
      <p:sp>
        <p:nvSpPr>
          <p:cNvPr id="5" name="TextBox 4"/>
          <p:cNvSpPr txBox="1"/>
          <p:nvPr/>
        </p:nvSpPr>
        <p:spPr>
          <a:xfrm>
            <a:off x="228600" y="5562600"/>
            <a:ext cx="8610600" cy="830997"/>
          </a:xfrm>
          <a:prstGeom prst="rect">
            <a:avLst/>
          </a:prstGeom>
          <a:noFill/>
        </p:spPr>
        <p:txBody>
          <a:bodyPr wrap="square" rtlCol="0">
            <a:spAutoFit/>
          </a:bodyPr>
          <a:lstStyle/>
          <a:p>
            <a:r>
              <a:rPr lang="en-US" dirty="0" smtClean="0"/>
              <a:t>Medics tending to an injured American soldier at Normandy, France: D-Day, Jun. 6, 1944</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a:t>
            </a:r>
            <a:endParaRPr lang="en-US" dirty="0"/>
          </a:p>
        </p:txBody>
      </p:sp>
      <p:pic>
        <p:nvPicPr>
          <p:cNvPr id="4" name="Content Placeholder 3" descr="wwii7.jpg"/>
          <p:cNvPicPr>
            <a:picLocks noGrp="1" noChangeAspect="1"/>
          </p:cNvPicPr>
          <p:nvPr>
            <p:ph idx="1"/>
          </p:nvPr>
        </p:nvPicPr>
        <p:blipFill>
          <a:blip r:embed="rId3" cstate="print"/>
          <a:stretch>
            <a:fillRect/>
          </a:stretch>
        </p:blipFill>
        <p:spPr>
          <a:xfrm>
            <a:off x="3048000" y="1143001"/>
            <a:ext cx="2896153" cy="3962400"/>
          </a:xfrm>
        </p:spPr>
      </p:pic>
      <p:sp>
        <p:nvSpPr>
          <p:cNvPr id="5" name="TextBox 4"/>
          <p:cNvSpPr txBox="1"/>
          <p:nvPr/>
        </p:nvSpPr>
        <p:spPr>
          <a:xfrm>
            <a:off x="381000" y="5334000"/>
            <a:ext cx="8382000" cy="1200329"/>
          </a:xfrm>
          <a:prstGeom prst="rect">
            <a:avLst/>
          </a:prstGeom>
          <a:noFill/>
        </p:spPr>
        <p:txBody>
          <a:bodyPr wrap="square" rtlCol="0">
            <a:spAutoFit/>
          </a:bodyPr>
          <a:lstStyle/>
          <a:p>
            <a:r>
              <a:rPr lang="en-US" dirty="0" smtClean="0"/>
              <a:t>An American bomb, assembled in New Mexico with uranium enriched in Washington state, is dropped on Nagasaki, Japan: August, 1945</a:t>
            </a:r>
            <a:endParaRPr lang="en-U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Nagasaki After the A-Bomb</a:t>
            </a:r>
            <a:endParaRPr lang="en-US" dirty="0"/>
          </a:p>
        </p:txBody>
      </p:sp>
      <p:pic>
        <p:nvPicPr>
          <p:cNvPr id="4" name="Content Placeholder 3" descr="wwii8.jpg"/>
          <p:cNvPicPr>
            <a:picLocks noGrp="1" noChangeAspect="1"/>
          </p:cNvPicPr>
          <p:nvPr>
            <p:ph idx="1"/>
          </p:nvPr>
        </p:nvPicPr>
        <p:blipFill>
          <a:blip r:embed="rId3" cstate="print"/>
          <a:stretch>
            <a:fillRect/>
          </a:stretch>
        </p:blipFill>
        <p:spPr>
          <a:xfrm>
            <a:off x="1371600" y="1600200"/>
            <a:ext cx="6019800" cy="4803801"/>
          </a:xfrm>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and After</a:t>
            </a:r>
            <a:endParaRPr lang="en-US" dirty="0"/>
          </a:p>
        </p:txBody>
      </p:sp>
      <p:pic>
        <p:nvPicPr>
          <p:cNvPr id="4" name="Content Placeholder 3" descr="wwii9.jpg"/>
          <p:cNvPicPr>
            <a:picLocks noGrp="1" noChangeAspect="1"/>
          </p:cNvPicPr>
          <p:nvPr>
            <p:ph idx="1"/>
          </p:nvPr>
        </p:nvPicPr>
        <p:blipFill>
          <a:blip r:embed="rId3" cstate="print"/>
          <a:stretch>
            <a:fillRect/>
          </a:stretch>
        </p:blipFill>
        <p:spPr>
          <a:xfrm>
            <a:off x="2514600" y="1286990"/>
            <a:ext cx="4114799" cy="5564573"/>
          </a:xfrm>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Oregon During World War II</a:t>
            </a:r>
            <a:endParaRPr lang="en-US" dirty="0"/>
          </a:p>
        </p:txBody>
      </p:sp>
      <p:sp>
        <p:nvSpPr>
          <p:cNvPr id="3" name="Content Placeholder 2"/>
          <p:cNvSpPr>
            <a:spLocks noGrp="1"/>
          </p:cNvSpPr>
          <p:nvPr>
            <p:ph idx="1"/>
          </p:nvPr>
        </p:nvSpPr>
        <p:spPr/>
        <p:txBody>
          <a:bodyPr/>
          <a:lstStyle/>
          <a:p>
            <a:r>
              <a:rPr lang="en-US" dirty="0" smtClean="0"/>
              <a:t>As the world was marching towards war, there was unrest in parts of Southern Oregon and Northern California.  </a:t>
            </a:r>
          </a:p>
          <a:p>
            <a:r>
              <a:rPr lang="en-US" dirty="0" smtClean="0"/>
              <a:t>Many of these rural citizens felt as though they were being ignored by their representatives in Salem and Sacramento</a:t>
            </a:r>
          </a:p>
          <a:p>
            <a:r>
              <a:rPr lang="en-US" dirty="0" smtClean="0"/>
              <a:t>They conspired to secede and form a new state…</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3" name="Rectangle 5"/>
          <p:cNvSpPr>
            <a:spLocks noGrp="1" noChangeArrowheads="1"/>
          </p:cNvSpPr>
          <p:nvPr>
            <p:ph type="title"/>
          </p:nvPr>
        </p:nvSpPr>
        <p:spPr/>
        <p:txBody>
          <a:bodyPr>
            <a:normAutofit fontScale="90000"/>
          </a:bodyPr>
          <a:lstStyle/>
          <a:p>
            <a:r>
              <a:rPr lang="en-US" sz="4000"/>
              <a:t>Mein Kampf is still being published today</a:t>
            </a:r>
          </a:p>
        </p:txBody>
      </p:sp>
      <p:pic>
        <p:nvPicPr>
          <p:cNvPr id="89092" name="Picture 4" descr="3831"/>
          <p:cNvPicPr>
            <a:picLocks noGrp="1" noChangeAspect="1" noChangeArrowheads="1"/>
          </p:cNvPicPr>
          <p:nvPr>
            <p:ph idx="1"/>
          </p:nvPr>
        </p:nvPicPr>
        <p:blipFill>
          <a:blip r:embed="rId3" cstate="print"/>
          <a:srcRect/>
          <a:stretch>
            <a:fillRect/>
          </a:stretch>
        </p:blipFill>
        <p:spPr>
          <a:xfrm>
            <a:off x="3048000" y="1676400"/>
            <a:ext cx="2895600" cy="4953000"/>
          </a:xfrm>
          <a:noFill/>
          <a:ln/>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Jefferson</a:t>
            </a:r>
            <a:endParaRPr lang="en-US" dirty="0"/>
          </a:p>
        </p:txBody>
      </p:sp>
      <p:pic>
        <p:nvPicPr>
          <p:cNvPr id="4" name="Content Placeholder 3" descr="stateofjefferson1.jpg"/>
          <p:cNvPicPr>
            <a:picLocks noGrp="1" noChangeAspect="1"/>
          </p:cNvPicPr>
          <p:nvPr>
            <p:ph idx="1"/>
          </p:nvPr>
        </p:nvPicPr>
        <p:blipFill>
          <a:blip r:embed="rId3" cstate="print"/>
          <a:stretch>
            <a:fillRect/>
          </a:stretch>
        </p:blipFill>
        <p:spPr>
          <a:xfrm>
            <a:off x="381000" y="515938"/>
            <a:ext cx="1905000" cy="3055938"/>
          </a:xfrm>
        </p:spPr>
      </p:pic>
      <p:pic>
        <p:nvPicPr>
          <p:cNvPr id="5" name="Picture 4" descr="stateofjefferson2.bmp"/>
          <p:cNvPicPr>
            <a:picLocks noChangeAspect="1"/>
          </p:cNvPicPr>
          <p:nvPr/>
        </p:nvPicPr>
        <p:blipFill>
          <a:blip r:embed="rId4" cstate="print"/>
          <a:stretch>
            <a:fillRect/>
          </a:stretch>
        </p:blipFill>
        <p:spPr>
          <a:xfrm>
            <a:off x="2362200" y="2120673"/>
            <a:ext cx="2971533" cy="1936803"/>
          </a:xfrm>
          <a:prstGeom prst="rect">
            <a:avLst/>
          </a:prstGeom>
        </p:spPr>
      </p:pic>
      <p:pic>
        <p:nvPicPr>
          <p:cNvPr id="7" name="Picture 6" descr="stateofjefferson4.bmp"/>
          <p:cNvPicPr>
            <a:picLocks noChangeAspect="1"/>
          </p:cNvPicPr>
          <p:nvPr/>
        </p:nvPicPr>
        <p:blipFill>
          <a:blip r:embed="rId5" cstate="print"/>
          <a:stretch>
            <a:fillRect/>
          </a:stretch>
        </p:blipFill>
        <p:spPr>
          <a:xfrm>
            <a:off x="4932184" y="2748619"/>
            <a:ext cx="3983216" cy="4109381"/>
          </a:xfrm>
          <a:prstGeom prst="rect">
            <a:avLst/>
          </a:prstGeom>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Jefferson</a:t>
            </a:r>
            <a:endParaRPr lang="en-US" dirty="0"/>
          </a:p>
        </p:txBody>
      </p:sp>
      <p:pic>
        <p:nvPicPr>
          <p:cNvPr id="4" name="Content Placeholder 3" descr="stateofjefferson5.bmp"/>
          <p:cNvPicPr>
            <a:picLocks noGrp="1" noChangeAspect="1"/>
          </p:cNvPicPr>
          <p:nvPr>
            <p:ph idx="1"/>
          </p:nvPr>
        </p:nvPicPr>
        <p:blipFill>
          <a:blip r:embed="rId3" cstate="print"/>
          <a:stretch>
            <a:fillRect/>
          </a:stretch>
        </p:blipFill>
        <p:spPr>
          <a:xfrm>
            <a:off x="304800" y="1219200"/>
            <a:ext cx="5486400" cy="3634741"/>
          </a:xfrm>
        </p:spPr>
      </p:pic>
      <p:sp>
        <p:nvSpPr>
          <p:cNvPr id="6" name="TextBox 5"/>
          <p:cNvSpPr txBox="1"/>
          <p:nvPr/>
        </p:nvSpPr>
        <p:spPr>
          <a:xfrm>
            <a:off x="457200" y="5181600"/>
            <a:ext cx="8305800" cy="830997"/>
          </a:xfrm>
          <a:prstGeom prst="rect">
            <a:avLst/>
          </a:prstGeom>
          <a:noFill/>
        </p:spPr>
        <p:txBody>
          <a:bodyPr wrap="square" rtlCol="0">
            <a:spAutoFit/>
          </a:bodyPr>
          <a:lstStyle/>
          <a:p>
            <a:r>
              <a:rPr lang="en-US" dirty="0" smtClean="0"/>
              <a:t>Secessionists attempted to form what would have been the 49</a:t>
            </a:r>
            <a:r>
              <a:rPr lang="en-US" baseline="30000" dirty="0" smtClean="0"/>
              <a:t>th</a:t>
            </a:r>
            <a:r>
              <a:rPr lang="en-US" dirty="0" smtClean="0"/>
              <a:t> state with its proposed capital at Yreka, California</a:t>
            </a:r>
            <a:endParaRPr lang="en-US" dirty="0"/>
          </a:p>
        </p:txBody>
      </p:sp>
      <p:sp>
        <p:nvSpPr>
          <p:cNvPr id="7" name="TextBox 6"/>
          <p:cNvSpPr txBox="1"/>
          <p:nvPr/>
        </p:nvSpPr>
        <p:spPr>
          <a:xfrm>
            <a:off x="6019800" y="1371600"/>
            <a:ext cx="2895600" cy="2677656"/>
          </a:xfrm>
          <a:prstGeom prst="rect">
            <a:avLst/>
          </a:prstGeom>
          <a:noFill/>
        </p:spPr>
        <p:txBody>
          <a:bodyPr wrap="square" rtlCol="0">
            <a:spAutoFit/>
          </a:bodyPr>
          <a:lstStyle/>
          <a:p>
            <a:r>
              <a:rPr lang="en-US" dirty="0" smtClean="0"/>
              <a:t>The two X’s on the state flag stood for those who had been “double crossed” by the governments of Oregon and California</a:t>
            </a:r>
            <a:endParaRPr lang="en-US"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Jefferson</a:t>
            </a:r>
            <a:endParaRPr lang="en-US" dirty="0"/>
          </a:p>
        </p:txBody>
      </p:sp>
      <p:pic>
        <p:nvPicPr>
          <p:cNvPr id="4" name="Content Placeholder 3" descr="stateofjefferson7.bmp"/>
          <p:cNvPicPr>
            <a:picLocks noGrp="1" noChangeAspect="1"/>
          </p:cNvPicPr>
          <p:nvPr>
            <p:ph idx="1"/>
          </p:nvPr>
        </p:nvPicPr>
        <p:blipFill>
          <a:blip r:embed="rId3" cstate="print"/>
          <a:stretch>
            <a:fillRect/>
          </a:stretch>
        </p:blipFill>
        <p:spPr>
          <a:xfrm>
            <a:off x="885567" y="1524000"/>
            <a:ext cx="4160519" cy="2819400"/>
          </a:xfrm>
        </p:spPr>
      </p:pic>
      <p:pic>
        <p:nvPicPr>
          <p:cNvPr id="5" name="Picture 4" descr="stateofjefferson8.bmp"/>
          <p:cNvPicPr>
            <a:picLocks noChangeAspect="1"/>
          </p:cNvPicPr>
          <p:nvPr/>
        </p:nvPicPr>
        <p:blipFill>
          <a:blip r:embed="rId4" cstate="print"/>
          <a:stretch>
            <a:fillRect/>
          </a:stretch>
        </p:blipFill>
        <p:spPr>
          <a:xfrm>
            <a:off x="3962400" y="3211844"/>
            <a:ext cx="4505000" cy="3036337"/>
          </a:xfrm>
          <a:prstGeom prst="rect">
            <a:avLst/>
          </a:prstGeom>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Failed!</a:t>
            </a:r>
            <a:endParaRPr lang="en-US" dirty="0"/>
          </a:p>
        </p:txBody>
      </p:sp>
      <p:pic>
        <p:nvPicPr>
          <p:cNvPr id="4" name="Content Placeholder 3" descr="stateofjefferson3.bmp"/>
          <p:cNvPicPr>
            <a:picLocks noGrp="1" noChangeAspect="1"/>
          </p:cNvPicPr>
          <p:nvPr>
            <p:ph idx="1"/>
          </p:nvPr>
        </p:nvPicPr>
        <p:blipFill>
          <a:blip r:embed="rId3" cstate="print"/>
          <a:stretch>
            <a:fillRect/>
          </a:stretch>
        </p:blipFill>
        <p:spPr>
          <a:xfrm>
            <a:off x="2438400" y="1295399"/>
            <a:ext cx="3962400" cy="5358479"/>
          </a:xfrm>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a:t>
            </a:r>
            <a:endParaRPr lang="en-US" dirty="0"/>
          </a:p>
        </p:txBody>
      </p:sp>
      <p:pic>
        <p:nvPicPr>
          <p:cNvPr id="4" name="Content Placeholder 3" descr="stateofjefferson5.bmp"/>
          <p:cNvPicPr>
            <a:picLocks noGrp="1" noChangeAspect="1"/>
          </p:cNvPicPr>
          <p:nvPr>
            <p:ph idx="1"/>
          </p:nvPr>
        </p:nvPicPr>
        <p:blipFill>
          <a:blip r:embed="rId3" cstate="print"/>
          <a:stretch>
            <a:fillRect/>
          </a:stretch>
        </p:blipFill>
        <p:spPr>
          <a:xfrm>
            <a:off x="762000" y="1676400"/>
            <a:ext cx="3220527" cy="2133600"/>
          </a:xfrm>
        </p:spPr>
      </p:pic>
      <p:pic>
        <p:nvPicPr>
          <p:cNvPr id="5" name="Picture 4" descr="stateofjefferson4.bmp"/>
          <p:cNvPicPr>
            <a:picLocks noChangeAspect="1"/>
          </p:cNvPicPr>
          <p:nvPr/>
        </p:nvPicPr>
        <p:blipFill>
          <a:blip r:embed="rId4" cstate="print"/>
          <a:stretch>
            <a:fillRect/>
          </a:stretch>
        </p:blipFill>
        <p:spPr>
          <a:xfrm>
            <a:off x="5562600" y="609600"/>
            <a:ext cx="3247762" cy="3350633"/>
          </a:xfrm>
          <a:prstGeom prst="rect">
            <a:avLst/>
          </a:prstGeom>
        </p:spPr>
      </p:pic>
      <p:sp>
        <p:nvSpPr>
          <p:cNvPr id="6" name="TextBox 5"/>
          <p:cNvSpPr txBox="1"/>
          <p:nvPr/>
        </p:nvSpPr>
        <p:spPr>
          <a:xfrm>
            <a:off x="228600" y="4267200"/>
            <a:ext cx="8610600" cy="1938992"/>
          </a:xfrm>
          <a:prstGeom prst="rect">
            <a:avLst/>
          </a:prstGeom>
          <a:noFill/>
        </p:spPr>
        <p:txBody>
          <a:bodyPr wrap="square" rtlCol="0">
            <a:spAutoFit/>
          </a:bodyPr>
          <a:lstStyle/>
          <a:p>
            <a:pPr>
              <a:buFont typeface="Arial" pitchFamily="34" charset="0"/>
              <a:buChar char="•"/>
            </a:pPr>
            <a:r>
              <a:rPr lang="en-US" dirty="0" smtClean="0"/>
              <a:t> Jefferson </a:t>
            </a:r>
            <a:r>
              <a:rPr lang="en-US" dirty="0" smtClean="0"/>
              <a:t>State as originally proposed </a:t>
            </a:r>
            <a:r>
              <a:rPr lang="en-US" dirty="0" smtClean="0"/>
              <a:t>would be the smallest state in terms of </a:t>
            </a:r>
            <a:r>
              <a:rPr lang="en-US" dirty="0" smtClean="0"/>
              <a:t>population</a:t>
            </a:r>
            <a:endParaRPr lang="en-US" dirty="0" smtClean="0"/>
          </a:p>
          <a:p>
            <a:pPr>
              <a:buFont typeface="Arial" pitchFamily="34" charset="0"/>
              <a:buChar char="•"/>
            </a:pPr>
            <a:r>
              <a:rPr lang="en-US" dirty="0" smtClean="0"/>
              <a:t> Would likely lead to three more Republican votes in Congress</a:t>
            </a:r>
          </a:p>
          <a:p>
            <a:pPr>
              <a:buFont typeface="Arial" pitchFamily="34" charset="0"/>
              <a:buChar char="•"/>
            </a:pPr>
            <a:r>
              <a:rPr lang="en-US" dirty="0" smtClean="0"/>
              <a:t> Crater Lake, Oregon’s only National Park, would actually be a part of Jefferson</a:t>
            </a:r>
            <a:endParaRPr lang="en-US"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Jefferson</a:t>
            </a:r>
            <a:endParaRPr lang="en-US" dirty="0"/>
          </a:p>
        </p:txBody>
      </p:sp>
      <p:pic>
        <p:nvPicPr>
          <p:cNvPr id="4" name="Content Placeholder 3" descr="stateofjefferson6.bmp"/>
          <p:cNvPicPr>
            <a:picLocks noGrp="1" noChangeAspect="1"/>
          </p:cNvPicPr>
          <p:nvPr>
            <p:ph idx="1"/>
          </p:nvPr>
        </p:nvPicPr>
        <p:blipFill>
          <a:blip r:embed="rId3" cstate="print"/>
          <a:stretch>
            <a:fillRect/>
          </a:stretch>
        </p:blipFill>
        <p:spPr>
          <a:xfrm>
            <a:off x="381000" y="1295400"/>
            <a:ext cx="3787708" cy="2667000"/>
          </a:xfrm>
        </p:spPr>
      </p:pic>
      <p:pic>
        <p:nvPicPr>
          <p:cNvPr id="5" name="Picture 4" descr="stateofjefferson9.jpg"/>
          <p:cNvPicPr>
            <a:picLocks noChangeAspect="1"/>
          </p:cNvPicPr>
          <p:nvPr/>
        </p:nvPicPr>
        <p:blipFill>
          <a:blip r:embed="rId4" cstate="print"/>
          <a:stretch>
            <a:fillRect/>
          </a:stretch>
        </p:blipFill>
        <p:spPr>
          <a:xfrm>
            <a:off x="4267200" y="1295400"/>
            <a:ext cx="4508810" cy="2628358"/>
          </a:xfrm>
          <a:prstGeom prst="rect">
            <a:avLst/>
          </a:prstGeom>
        </p:spPr>
      </p:pic>
      <p:sp>
        <p:nvSpPr>
          <p:cNvPr id="6" name="TextBox 5"/>
          <p:cNvSpPr txBox="1"/>
          <p:nvPr/>
        </p:nvSpPr>
        <p:spPr>
          <a:xfrm>
            <a:off x="304800" y="4038600"/>
            <a:ext cx="8610600" cy="1938992"/>
          </a:xfrm>
          <a:prstGeom prst="rect">
            <a:avLst/>
          </a:prstGeom>
          <a:noFill/>
        </p:spPr>
        <p:txBody>
          <a:bodyPr wrap="square" rtlCol="0">
            <a:spAutoFit/>
          </a:bodyPr>
          <a:lstStyle/>
          <a:p>
            <a:pPr>
              <a:buFont typeface="Arial" pitchFamily="34" charset="0"/>
              <a:buChar char="•"/>
            </a:pPr>
            <a:r>
              <a:rPr lang="en-US" dirty="0" smtClean="0"/>
              <a:t> Many local business in the region carry the “Jefferson” name</a:t>
            </a:r>
          </a:p>
          <a:p>
            <a:pPr>
              <a:buFont typeface="Arial" pitchFamily="34" charset="0"/>
              <a:buChar char="•"/>
            </a:pPr>
            <a:r>
              <a:rPr lang="en-US" dirty="0" smtClean="0"/>
              <a:t> The State of Jefferson scenic byway that runs along the Klamath River</a:t>
            </a:r>
          </a:p>
          <a:p>
            <a:pPr>
              <a:buFont typeface="Arial" pitchFamily="34" charset="0"/>
              <a:buChar char="•"/>
            </a:pPr>
            <a:r>
              <a:rPr lang="en-US" dirty="0" smtClean="0"/>
              <a:t> Ashland’s NPR affiliate that broadcasts out of Southern Oregon University is known as Jefferson Public Radio</a:t>
            </a:r>
            <a:endParaRPr lang="en-US"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 Stevens Shelled!!!</a:t>
            </a:r>
            <a:endParaRPr lang="en-US" dirty="0"/>
          </a:p>
        </p:txBody>
      </p:sp>
      <p:pic>
        <p:nvPicPr>
          <p:cNvPr id="4" name="Content Placeholder 3" descr="wwii10.bmp"/>
          <p:cNvPicPr>
            <a:picLocks noGrp="1" noChangeAspect="1"/>
          </p:cNvPicPr>
          <p:nvPr>
            <p:ph idx="1"/>
          </p:nvPr>
        </p:nvPicPr>
        <p:blipFill>
          <a:blip r:embed="rId3" cstate="print"/>
          <a:stretch>
            <a:fillRect/>
          </a:stretch>
        </p:blipFill>
        <p:spPr>
          <a:xfrm>
            <a:off x="304800" y="1295400"/>
            <a:ext cx="3761791" cy="3124200"/>
          </a:xfrm>
        </p:spPr>
      </p:pic>
      <p:pic>
        <p:nvPicPr>
          <p:cNvPr id="6" name="Picture 5" descr="wwii11.jpg"/>
          <p:cNvPicPr>
            <a:picLocks noChangeAspect="1"/>
          </p:cNvPicPr>
          <p:nvPr/>
        </p:nvPicPr>
        <p:blipFill>
          <a:blip r:embed="rId4" cstate="print"/>
          <a:stretch>
            <a:fillRect/>
          </a:stretch>
        </p:blipFill>
        <p:spPr>
          <a:xfrm>
            <a:off x="5334000" y="1219200"/>
            <a:ext cx="3286125" cy="3286125"/>
          </a:xfrm>
          <a:prstGeom prst="rect">
            <a:avLst/>
          </a:prstGeom>
        </p:spPr>
      </p:pic>
      <p:sp>
        <p:nvSpPr>
          <p:cNvPr id="7" name="TextBox 6"/>
          <p:cNvSpPr txBox="1"/>
          <p:nvPr/>
        </p:nvSpPr>
        <p:spPr>
          <a:xfrm>
            <a:off x="228600" y="4343400"/>
            <a:ext cx="8686800" cy="2308324"/>
          </a:xfrm>
          <a:prstGeom prst="rect">
            <a:avLst/>
          </a:prstGeom>
          <a:noFill/>
        </p:spPr>
        <p:txBody>
          <a:bodyPr wrap="square" rtlCol="0">
            <a:spAutoFit/>
          </a:bodyPr>
          <a:lstStyle/>
          <a:p>
            <a:pPr>
              <a:buFont typeface="Arial" pitchFamily="34" charset="0"/>
              <a:buChar char="•"/>
            </a:pPr>
            <a:r>
              <a:rPr lang="en-US" dirty="0" smtClean="0"/>
              <a:t> Japanese ships fired on Fort Stevens</a:t>
            </a:r>
          </a:p>
          <a:p>
            <a:pPr>
              <a:buFont typeface="Arial" pitchFamily="34" charset="0"/>
              <a:buChar char="•"/>
            </a:pPr>
            <a:r>
              <a:rPr lang="en-US" dirty="0" smtClean="0"/>
              <a:t> American troops were not allowed to fire back</a:t>
            </a:r>
          </a:p>
          <a:p>
            <a:pPr>
              <a:buFont typeface="Arial" pitchFamily="34" charset="0"/>
              <a:buChar char="•"/>
            </a:pPr>
            <a:r>
              <a:rPr lang="en-US" dirty="0" smtClean="0"/>
              <a:t> The American commander did not want to compromise their positions and wished to avoid being drawn into a battle on the American mainland</a:t>
            </a:r>
          </a:p>
          <a:p>
            <a:endParaRPr lang="en-US"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 Attacks!!!...Bly, OR?</a:t>
            </a:r>
            <a:endParaRPr lang="en-US" dirty="0"/>
          </a:p>
        </p:txBody>
      </p:sp>
      <p:pic>
        <p:nvPicPr>
          <p:cNvPr id="6" name="Content Placeholder 5" descr="oregonmap.bmp"/>
          <p:cNvPicPr>
            <a:picLocks noGrp="1" noChangeAspect="1"/>
          </p:cNvPicPr>
          <p:nvPr>
            <p:ph idx="1"/>
          </p:nvPr>
        </p:nvPicPr>
        <p:blipFill>
          <a:blip r:embed="rId3" cstate="print"/>
          <a:stretch>
            <a:fillRect/>
          </a:stretch>
        </p:blipFill>
        <p:spPr>
          <a:xfrm>
            <a:off x="0" y="1371600"/>
            <a:ext cx="3598468" cy="2757521"/>
          </a:xfrm>
        </p:spPr>
      </p:pic>
      <p:pic>
        <p:nvPicPr>
          <p:cNvPr id="7" name="Picture 6" descr="wwii13.bmp"/>
          <p:cNvPicPr>
            <a:picLocks noChangeAspect="1"/>
          </p:cNvPicPr>
          <p:nvPr/>
        </p:nvPicPr>
        <p:blipFill>
          <a:blip r:embed="rId4" cstate="print"/>
          <a:stretch>
            <a:fillRect/>
          </a:stretch>
        </p:blipFill>
        <p:spPr>
          <a:xfrm>
            <a:off x="3962400" y="2286000"/>
            <a:ext cx="2121967" cy="2895600"/>
          </a:xfrm>
          <a:prstGeom prst="rect">
            <a:avLst/>
          </a:prstGeom>
        </p:spPr>
      </p:pic>
      <p:pic>
        <p:nvPicPr>
          <p:cNvPr id="8" name="Picture 7" descr="wwii12.jpg"/>
          <p:cNvPicPr>
            <a:picLocks noChangeAspect="1"/>
          </p:cNvPicPr>
          <p:nvPr/>
        </p:nvPicPr>
        <p:blipFill>
          <a:blip r:embed="rId5" cstate="print"/>
          <a:stretch>
            <a:fillRect/>
          </a:stretch>
        </p:blipFill>
        <p:spPr>
          <a:xfrm>
            <a:off x="6477000" y="3362553"/>
            <a:ext cx="2324100" cy="3495447"/>
          </a:xfrm>
          <a:prstGeom prst="rect">
            <a:avLst/>
          </a:prstGeom>
        </p:spPr>
      </p:pic>
      <p:sp>
        <p:nvSpPr>
          <p:cNvPr id="9" name="TextBox 8"/>
          <p:cNvSpPr txBox="1"/>
          <p:nvPr/>
        </p:nvSpPr>
        <p:spPr>
          <a:xfrm>
            <a:off x="3886200" y="1447800"/>
            <a:ext cx="4495800" cy="830997"/>
          </a:xfrm>
          <a:prstGeom prst="rect">
            <a:avLst/>
          </a:prstGeom>
          <a:noFill/>
        </p:spPr>
        <p:txBody>
          <a:bodyPr wrap="square" rtlCol="0">
            <a:spAutoFit/>
          </a:bodyPr>
          <a:lstStyle/>
          <a:p>
            <a:r>
              <a:rPr lang="en-US" dirty="0" smtClean="0"/>
              <a:t>6 civilians were killed by an exploding Japanese “fire balloon”</a:t>
            </a:r>
            <a:endParaRPr lang="en-US" dirty="0"/>
          </a:p>
        </p:txBody>
      </p:sp>
      <p:sp>
        <p:nvSpPr>
          <p:cNvPr id="10" name="TextBox 9"/>
          <p:cNvSpPr txBox="1"/>
          <p:nvPr/>
        </p:nvSpPr>
        <p:spPr>
          <a:xfrm>
            <a:off x="304800" y="4495800"/>
            <a:ext cx="3352800" cy="461665"/>
          </a:xfrm>
          <a:prstGeom prst="rect">
            <a:avLst/>
          </a:prstGeom>
          <a:noFill/>
        </p:spPr>
        <p:txBody>
          <a:bodyPr wrap="square" rtlCol="0">
            <a:spAutoFit/>
          </a:bodyPr>
          <a:lstStyle/>
          <a:p>
            <a:pPr algn="ctr"/>
            <a:r>
              <a:rPr lang="en-US" dirty="0" smtClean="0"/>
              <a:t>Bly, Oregon</a:t>
            </a:r>
            <a:endParaRPr lang="en-US" dirty="0"/>
          </a:p>
        </p:txBody>
      </p:sp>
      <p:cxnSp>
        <p:nvCxnSpPr>
          <p:cNvPr id="12" name="Straight Arrow Connector 11"/>
          <p:cNvCxnSpPr>
            <a:stCxn id="10" idx="0"/>
          </p:cNvCxnSpPr>
          <p:nvPr/>
        </p:nvCxnSpPr>
        <p:spPr>
          <a:xfrm flipH="1" flipV="1">
            <a:off x="1752600" y="3657600"/>
            <a:ext cx="2286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4800" y="5181600"/>
            <a:ext cx="5791200" cy="1200329"/>
          </a:xfrm>
          <a:prstGeom prst="rect">
            <a:avLst/>
          </a:prstGeom>
          <a:noFill/>
        </p:spPr>
        <p:txBody>
          <a:bodyPr wrap="square" rtlCol="0">
            <a:spAutoFit/>
          </a:bodyPr>
          <a:lstStyle/>
          <a:p>
            <a:r>
              <a:rPr lang="en-US" dirty="0" smtClean="0"/>
              <a:t>They were the only known civilian casualties directly caused by the Japanese on the American mainland</a:t>
            </a:r>
            <a:endParaRPr lang="en-US"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US"/>
              <a:t>Quiz Time	</a:t>
            </a:r>
          </a:p>
        </p:txBody>
      </p:sp>
      <p:sp>
        <p:nvSpPr>
          <p:cNvPr id="174083" name="Rectangle 3"/>
          <p:cNvSpPr>
            <a:spLocks noGrp="1" noChangeArrowheads="1"/>
          </p:cNvSpPr>
          <p:nvPr>
            <p:ph idx="1"/>
          </p:nvPr>
        </p:nvSpPr>
        <p:spPr/>
        <p:txBody>
          <a:bodyPr/>
          <a:lstStyle/>
          <a:p>
            <a:pPr>
              <a:buFont typeface="Wingdings" pitchFamily="2" charset="2"/>
              <a:buNone/>
            </a:pPr>
            <a:endParaRPr lang="en-US"/>
          </a:p>
          <a:p>
            <a:pPr>
              <a:buFont typeface="Wingdings" pitchFamily="2" charset="2"/>
              <a:buNone/>
            </a:pPr>
            <a:endParaRPr lang="en-US"/>
          </a:p>
          <a:p>
            <a:pPr>
              <a:buFont typeface="Wingdings" pitchFamily="2" charset="2"/>
              <a:buNone/>
            </a:pPr>
            <a:r>
              <a:rPr lang="en-US"/>
              <a:t>Take out a sheet of paper and number it</a:t>
            </a:r>
          </a:p>
          <a:p>
            <a:pPr>
              <a:buFont typeface="Wingdings" pitchFamily="2" charset="2"/>
              <a:buNone/>
            </a:pPr>
            <a:r>
              <a:rPr lang="en-US"/>
              <a:t>1-10.</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r>
              <a:rPr lang="en-US"/>
              <a:t>Question #1</a:t>
            </a:r>
          </a:p>
        </p:txBody>
      </p:sp>
      <p:sp>
        <p:nvSpPr>
          <p:cNvPr id="175107" name="Rectangle 3"/>
          <p:cNvSpPr>
            <a:spLocks noGrp="1" noChangeArrowheads="1"/>
          </p:cNvSpPr>
          <p:nvPr>
            <p:ph idx="1"/>
          </p:nvPr>
        </p:nvSpPr>
        <p:spPr/>
        <p:txBody>
          <a:bodyPr/>
          <a:lstStyle/>
          <a:p>
            <a:pPr>
              <a:buFont typeface="Wingdings" pitchFamily="2" charset="2"/>
              <a:buNone/>
            </a:pPr>
            <a:r>
              <a:rPr lang="en-US"/>
              <a:t>1.  What country did Germany invade to begin WWII?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endParaRPr lang="en-US"/>
          </a:p>
        </p:txBody>
      </p:sp>
      <p:sp>
        <p:nvSpPr>
          <p:cNvPr id="91139" name="Rectangle 3"/>
          <p:cNvSpPr>
            <a:spLocks noGrp="1" noChangeArrowheads="1"/>
          </p:cNvSpPr>
          <p:nvPr>
            <p:ph idx="1"/>
          </p:nvPr>
        </p:nvSpPr>
        <p:spPr/>
        <p:txBody>
          <a:bodyPr/>
          <a:lstStyle/>
          <a:p>
            <a:r>
              <a:rPr lang="en-US"/>
              <a:t>The average customer rating on Amazon.com for it is three stars!</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t>Answer…</a:t>
            </a:r>
          </a:p>
        </p:txBody>
      </p:sp>
      <p:sp>
        <p:nvSpPr>
          <p:cNvPr id="176131" name="Rectangle 3"/>
          <p:cNvSpPr>
            <a:spLocks noGrp="1" noChangeArrowheads="1"/>
          </p:cNvSpPr>
          <p:nvPr>
            <p:ph idx="1"/>
          </p:nvPr>
        </p:nvSpPr>
        <p:spPr/>
        <p:txBody>
          <a:bodyPr/>
          <a:lstStyle/>
          <a:p>
            <a:r>
              <a:rPr lang="en-US"/>
              <a:t>Poland</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en-US"/>
              <a:t>Question #2</a:t>
            </a:r>
          </a:p>
        </p:txBody>
      </p:sp>
      <p:sp>
        <p:nvSpPr>
          <p:cNvPr id="177155" name="Rectangle 3"/>
          <p:cNvSpPr>
            <a:spLocks noGrp="1" noChangeArrowheads="1"/>
          </p:cNvSpPr>
          <p:nvPr>
            <p:ph idx="1"/>
          </p:nvPr>
        </p:nvSpPr>
        <p:spPr/>
        <p:txBody>
          <a:bodyPr/>
          <a:lstStyle/>
          <a:p>
            <a:r>
              <a:rPr lang="en-US"/>
              <a:t>Who was the Great Appeaser?</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a:t>Answer….</a:t>
            </a:r>
          </a:p>
        </p:txBody>
      </p:sp>
      <p:sp>
        <p:nvSpPr>
          <p:cNvPr id="178179" name="Rectangle 3"/>
          <p:cNvSpPr>
            <a:spLocks noGrp="1" noChangeArrowheads="1"/>
          </p:cNvSpPr>
          <p:nvPr>
            <p:ph idx="1"/>
          </p:nvPr>
        </p:nvSpPr>
        <p:spPr/>
        <p:txBody>
          <a:bodyPr/>
          <a:lstStyle/>
          <a:p>
            <a:r>
              <a:rPr lang="en-US"/>
              <a:t>Neville Chamberlain</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en-US"/>
              <a:t>Question #3</a:t>
            </a:r>
          </a:p>
        </p:txBody>
      </p:sp>
      <p:sp>
        <p:nvSpPr>
          <p:cNvPr id="179203" name="Rectangle 3"/>
          <p:cNvSpPr>
            <a:spLocks noGrp="1" noChangeArrowheads="1"/>
          </p:cNvSpPr>
          <p:nvPr>
            <p:ph idx="1"/>
          </p:nvPr>
        </p:nvSpPr>
        <p:spPr/>
        <p:txBody>
          <a:bodyPr/>
          <a:lstStyle/>
          <a:p>
            <a:r>
              <a:rPr lang="en-US"/>
              <a:t>What did France do to try to defend itself from attack prior to the start of WWII?</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en-US"/>
              <a:t>Answer…</a:t>
            </a:r>
          </a:p>
        </p:txBody>
      </p:sp>
      <p:sp>
        <p:nvSpPr>
          <p:cNvPr id="180227" name="Rectangle 3"/>
          <p:cNvSpPr>
            <a:spLocks noGrp="1" noChangeArrowheads="1"/>
          </p:cNvSpPr>
          <p:nvPr>
            <p:ph idx="1"/>
          </p:nvPr>
        </p:nvSpPr>
        <p:spPr/>
        <p:txBody>
          <a:bodyPr/>
          <a:lstStyle/>
          <a:p>
            <a:r>
              <a:rPr lang="en-US"/>
              <a:t>Built the Maginot Line</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a:t>Question #4</a:t>
            </a:r>
          </a:p>
        </p:txBody>
      </p:sp>
      <p:sp>
        <p:nvSpPr>
          <p:cNvPr id="181251" name="Rectangle 3"/>
          <p:cNvSpPr>
            <a:spLocks noGrp="1" noChangeArrowheads="1"/>
          </p:cNvSpPr>
          <p:nvPr>
            <p:ph idx="1"/>
          </p:nvPr>
        </p:nvSpPr>
        <p:spPr/>
        <p:txBody>
          <a:bodyPr/>
          <a:lstStyle/>
          <a:p>
            <a:r>
              <a:rPr lang="en-US"/>
              <a:t>Who was the leader of Italy for most of WWII?</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en-US"/>
              <a:t>Answer….</a:t>
            </a:r>
          </a:p>
        </p:txBody>
      </p:sp>
      <p:sp>
        <p:nvSpPr>
          <p:cNvPr id="182275" name="Rectangle 3"/>
          <p:cNvSpPr>
            <a:spLocks noGrp="1" noChangeArrowheads="1"/>
          </p:cNvSpPr>
          <p:nvPr>
            <p:ph idx="1"/>
          </p:nvPr>
        </p:nvSpPr>
        <p:spPr/>
        <p:txBody>
          <a:bodyPr/>
          <a:lstStyle/>
          <a:p>
            <a:r>
              <a:rPr lang="en-US"/>
              <a:t>Benito Mussolini</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r>
              <a:rPr lang="en-US"/>
              <a:t>Question #5 &amp; 6</a:t>
            </a:r>
          </a:p>
        </p:txBody>
      </p:sp>
      <p:sp>
        <p:nvSpPr>
          <p:cNvPr id="183299" name="Rectangle 3"/>
          <p:cNvSpPr>
            <a:spLocks noGrp="1" noChangeArrowheads="1"/>
          </p:cNvSpPr>
          <p:nvPr>
            <p:ph idx="1"/>
          </p:nvPr>
        </p:nvSpPr>
        <p:spPr/>
        <p:txBody>
          <a:bodyPr/>
          <a:lstStyle/>
          <a:p>
            <a:r>
              <a:rPr lang="en-US"/>
              <a:t>What were the two military aid programs that were designed to help the Allies during the War?</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r>
              <a:rPr lang="en-US"/>
              <a:t>Answers…(one point for each)</a:t>
            </a:r>
          </a:p>
        </p:txBody>
      </p:sp>
      <p:sp>
        <p:nvSpPr>
          <p:cNvPr id="184323" name="Rectangle 3"/>
          <p:cNvSpPr>
            <a:spLocks noGrp="1" noChangeArrowheads="1"/>
          </p:cNvSpPr>
          <p:nvPr>
            <p:ph idx="1"/>
          </p:nvPr>
        </p:nvSpPr>
        <p:spPr/>
        <p:txBody>
          <a:bodyPr/>
          <a:lstStyle/>
          <a:p>
            <a:pPr>
              <a:buFont typeface="Wingdings" pitchFamily="2" charset="2"/>
              <a:buNone/>
            </a:pPr>
            <a:r>
              <a:rPr lang="en-US"/>
              <a:t>The Cash and Carry Program</a:t>
            </a:r>
          </a:p>
          <a:p>
            <a:pPr>
              <a:buFont typeface="Wingdings" pitchFamily="2" charset="2"/>
              <a:buNone/>
            </a:pPr>
            <a:endParaRPr lang="en-US"/>
          </a:p>
          <a:p>
            <a:pPr>
              <a:buFont typeface="Wingdings" pitchFamily="2" charset="2"/>
              <a:buNone/>
            </a:pPr>
            <a:r>
              <a:rPr lang="en-US"/>
              <a:t>And</a:t>
            </a:r>
          </a:p>
          <a:p>
            <a:pPr>
              <a:buFont typeface="Wingdings" pitchFamily="2" charset="2"/>
              <a:buNone/>
            </a:pPr>
            <a:endParaRPr lang="en-US"/>
          </a:p>
          <a:p>
            <a:pPr>
              <a:buFont typeface="Wingdings" pitchFamily="2" charset="2"/>
              <a:buNone/>
            </a:pPr>
            <a:r>
              <a:rPr lang="en-US"/>
              <a:t>The Lend Lease Program</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en-US"/>
              <a:t>Question #7</a:t>
            </a:r>
          </a:p>
        </p:txBody>
      </p:sp>
      <p:sp>
        <p:nvSpPr>
          <p:cNvPr id="185347" name="Rectangle 3"/>
          <p:cNvSpPr>
            <a:spLocks noGrp="1" noChangeArrowheads="1"/>
          </p:cNvSpPr>
          <p:nvPr>
            <p:ph idx="1"/>
          </p:nvPr>
        </p:nvSpPr>
        <p:spPr/>
        <p:txBody>
          <a:bodyPr/>
          <a:lstStyle/>
          <a:p>
            <a:r>
              <a:rPr lang="en-US"/>
              <a:t>Who was the U.S. President during WWII?</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t>Life after prison for Hitler</a:t>
            </a:r>
          </a:p>
        </p:txBody>
      </p:sp>
      <p:sp>
        <p:nvSpPr>
          <p:cNvPr id="92163" name="Rectangle 3"/>
          <p:cNvSpPr>
            <a:spLocks noGrp="1" noChangeArrowheads="1"/>
          </p:cNvSpPr>
          <p:nvPr>
            <p:ph idx="1"/>
          </p:nvPr>
        </p:nvSpPr>
        <p:spPr/>
        <p:txBody>
          <a:bodyPr/>
          <a:lstStyle/>
          <a:p>
            <a:r>
              <a:rPr lang="en-US" sz="2800"/>
              <a:t>After Hitler got out of prison he worked to increase the size and power of the Nazi Party.  </a:t>
            </a:r>
          </a:p>
          <a:p>
            <a:r>
              <a:rPr lang="en-US" sz="2800"/>
              <a:t>On January 30</a:t>
            </a:r>
            <a:r>
              <a:rPr lang="en-US" sz="2800" baseline="30000"/>
              <a:t>th</a:t>
            </a:r>
            <a:r>
              <a:rPr lang="en-US" sz="2800"/>
              <a:t>, 1933 German Parliament approved his becoming Prime Minister of Germany.</a:t>
            </a:r>
          </a:p>
          <a:p>
            <a:r>
              <a:rPr lang="en-US" sz="2800"/>
              <a:t>Shortly afterwards, he burned down Parliament and permanently disbanded it.</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en-US"/>
              <a:t>Answer</a:t>
            </a:r>
          </a:p>
        </p:txBody>
      </p:sp>
      <p:sp>
        <p:nvSpPr>
          <p:cNvPr id="186371" name="Rectangle 3"/>
          <p:cNvSpPr>
            <a:spLocks noGrp="1" noChangeArrowheads="1"/>
          </p:cNvSpPr>
          <p:nvPr>
            <p:ph idx="1"/>
          </p:nvPr>
        </p:nvSpPr>
        <p:spPr/>
        <p:txBody>
          <a:bodyPr/>
          <a:lstStyle/>
          <a:p>
            <a:r>
              <a:rPr lang="en-US"/>
              <a:t>Franklin Delano Roosevelt</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r>
              <a:rPr lang="en-US"/>
              <a:t>Question #8</a:t>
            </a:r>
          </a:p>
        </p:txBody>
      </p:sp>
      <p:sp>
        <p:nvSpPr>
          <p:cNvPr id="187395" name="Rectangle 3"/>
          <p:cNvSpPr>
            <a:spLocks noGrp="1" noChangeArrowheads="1"/>
          </p:cNvSpPr>
          <p:nvPr>
            <p:ph idx="1"/>
          </p:nvPr>
        </p:nvSpPr>
        <p:spPr/>
        <p:txBody>
          <a:bodyPr/>
          <a:lstStyle/>
          <a:p>
            <a:r>
              <a:rPr lang="en-US"/>
              <a:t>What was Hitler’s biggest mistake during WWII?</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en-US"/>
              <a:t>Answer…</a:t>
            </a:r>
          </a:p>
        </p:txBody>
      </p:sp>
      <p:sp>
        <p:nvSpPr>
          <p:cNvPr id="188419" name="Rectangle 3"/>
          <p:cNvSpPr>
            <a:spLocks noGrp="1" noChangeArrowheads="1"/>
          </p:cNvSpPr>
          <p:nvPr>
            <p:ph idx="1"/>
          </p:nvPr>
        </p:nvSpPr>
        <p:spPr/>
        <p:txBody>
          <a:bodyPr/>
          <a:lstStyle/>
          <a:p>
            <a:r>
              <a:rPr lang="en-US"/>
              <a:t>Invading Russia (Operation Barbossa)</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en-US"/>
              <a:t>Question #9</a:t>
            </a:r>
          </a:p>
        </p:txBody>
      </p:sp>
      <p:sp>
        <p:nvSpPr>
          <p:cNvPr id="189443" name="Rectangle 3"/>
          <p:cNvSpPr>
            <a:spLocks noGrp="1" noChangeArrowheads="1"/>
          </p:cNvSpPr>
          <p:nvPr>
            <p:ph idx="1"/>
          </p:nvPr>
        </p:nvSpPr>
        <p:spPr/>
        <p:txBody>
          <a:bodyPr/>
          <a:lstStyle/>
          <a:p>
            <a:r>
              <a:rPr lang="en-US"/>
              <a:t>What U.S. military base was attacked by Japan that led to America’s entry into WWII?</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US"/>
              <a:t>Answer…</a:t>
            </a:r>
          </a:p>
        </p:txBody>
      </p:sp>
      <p:sp>
        <p:nvSpPr>
          <p:cNvPr id="190467" name="Rectangle 3"/>
          <p:cNvSpPr>
            <a:spLocks noGrp="1" noChangeArrowheads="1"/>
          </p:cNvSpPr>
          <p:nvPr>
            <p:ph idx="1"/>
          </p:nvPr>
        </p:nvSpPr>
        <p:spPr/>
        <p:txBody>
          <a:bodyPr/>
          <a:lstStyle/>
          <a:p>
            <a:r>
              <a:rPr lang="en-US"/>
              <a:t>Pearl Harbor</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a:t>Question #10</a:t>
            </a:r>
          </a:p>
        </p:txBody>
      </p:sp>
      <p:sp>
        <p:nvSpPr>
          <p:cNvPr id="191491" name="Rectangle 3"/>
          <p:cNvSpPr>
            <a:spLocks noGrp="1" noChangeArrowheads="1"/>
          </p:cNvSpPr>
          <p:nvPr>
            <p:ph idx="1"/>
          </p:nvPr>
        </p:nvSpPr>
        <p:spPr/>
        <p:txBody>
          <a:bodyPr/>
          <a:lstStyle/>
          <a:p>
            <a:r>
              <a:rPr lang="en-US"/>
              <a:t>What two Japanese cities did America drop nuclear bombs on at the end of WWII?</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t>Answer…	</a:t>
            </a:r>
          </a:p>
        </p:txBody>
      </p:sp>
      <p:sp>
        <p:nvSpPr>
          <p:cNvPr id="192515" name="Rectangle 3"/>
          <p:cNvSpPr>
            <a:spLocks noGrp="1" noChangeArrowheads="1"/>
          </p:cNvSpPr>
          <p:nvPr>
            <p:ph idx="1"/>
          </p:nvPr>
        </p:nvSpPr>
        <p:spPr/>
        <p:txBody>
          <a:bodyPr/>
          <a:lstStyle/>
          <a:p>
            <a:r>
              <a:rPr lang="en-US"/>
              <a:t>Hiroshima and Nagasaki</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Scoring</a:t>
            </a:r>
            <a:endParaRPr lang="en-US" dirty="0"/>
          </a:p>
        </p:txBody>
      </p:sp>
      <p:sp>
        <p:nvSpPr>
          <p:cNvPr id="3" name="Content Placeholder 2"/>
          <p:cNvSpPr>
            <a:spLocks noGrp="1"/>
          </p:cNvSpPr>
          <p:nvPr>
            <p:ph idx="1"/>
          </p:nvPr>
        </p:nvSpPr>
        <p:spPr/>
        <p:txBody>
          <a:bodyPr/>
          <a:lstStyle/>
          <a:p>
            <a:pPr>
              <a:buNone/>
            </a:pPr>
            <a:r>
              <a:rPr lang="en-US" dirty="0" smtClean="0"/>
              <a:t>1-5: Spend some quality time with your notes and textbook</a:t>
            </a:r>
          </a:p>
          <a:p>
            <a:pPr>
              <a:buNone/>
            </a:pPr>
            <a:r>
              <a:rPr lang="en-US" dirty="0" smtClean="0"/>
              <a:t>6-8: You’re on the right track but don’t get overconfident</a:t>
            </a:r>
          </a:p>
          <a:p>
            <a:pPr>
              <a:buNone/>
            </a:pPr>
            <a:r>
              <a:rPr lang="en-US" dirty="0" smtClean="0"/>
              <a:t>9-10: Nicely done, you’re clearly ready to rock</a:t>
            </a:r>
          </a:p>
          <a:p>
            <a:pPr>
              <a:buNone/>
            </a:pPr>
            <a:endParaRPr lang="en-US" dirty="0" smtClean="0"/>
          </a:p>
          <a:p>
            <a:pPr>
              <a:buNone/>
            </a:pPr>
            <a:r>
              <a:rPr lang="en-US" dirty="0" smtClean="0"/>
              <a:t>11+: </a:t>
            </a:r>
            <a:r>
              <a:rPr lang="en-US" smtClean="0"/>
              <a:t>You cheated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German Re-occupation	</a:t>
            </a:r>
          </a:p>
        </p:txBody>
      </p:sp>
      <p:sp>
        <p:nvSpPr>
          <p:cNvPr id="93187" name="Rectangle 3"/>
          <p:cNvSpPr>
            <a:spLocks noGrp="1" noChangeArrowheads="1"/>
          </p:cNvSpPr>
          <p:nvPr>
            <p:ph idx="1"/>
          </p:nvPr>
        </p:nvSpPr>
        <p:spPr/>
        <p:txBody>
          <a:bodyPr/>
          <a:lstStyle/>
          <a:p>
            <a:r>
              <a:rPr lang="en-US"/>
              <a:t>After Hitler came to power he began to rebuild Germany’s army, defying the rules set down in the Treaty of Versailles.</a:t>
            </a:r>
          </a:p>
          <a:p>
            <a:r>
              <a:rPr lang="en-US"/>
              <a:t>He then slowly began reoccupying parts of Europe that had been taken from Germany as a result of the Treaty of Versailles.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t>European Reaction	</a:t>
            </a:r>
          </a:p>
        </p:txBody>
      </p:sp>
      <p:sp>
        <p:nvSpPr>
          <p:cNvPr id="95235" name="Rectangle 3"/>
          <p:cNvSpPr>
            <a:spLocks noGrp="1" noChangeArrowheads="1"/>
          </p:cNvSpPr>
          <p:nvPr>
            <p:ph idx="1"/>
          </p:nvPr>
        </p:nvSpPr>
        <p:spPr/>
        <p:txBody>
          <a:bodyPr/>
          <a:lstStyle/>
          <a:p>
            <a:r>
              <a:rPr lang="en-US"/>
              <a:t>When Germany began to annex and reoccupy parts of Europe lost to the Versailles Treaty, reaction was mixed.</a:t>
            </a:r>
          </a:p>
          <a:p>
            <a:r>
              <a:rPr lang="en-US"/>
              <a:t>France was livid and wanted immediate sanctions placed upon Germany.  They were not, however, willing to go to war, unless other countries would join their effort.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http://www.silvestreherrera.info/images/wwii%20timeline%20copy.jpg"/>
          <p:cNvPicPr>
            <a:picLocks noChangeAspect="1" noChangeArrowheads="1"/>
          </p:cNvPicPr>
          <p:nvPr/>
        </p:nvPicPr>
        <p:blipFill>
          <a:blip r:embed="rId3" cstate="print"/>
          <a:srcRect/>
          <a:stretch>
            <a:fillRect/>
          </a:stretch>
        </p:blipFill>
        <p:spPr bwMode="auto">
          <a:xfrm>
            <a:off x="78028" y="60290"/>
            <a:ext cx="9142172" cy="603571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t>France is out of money	</a:t>
            </a:r>
          </a:p>
        </p:txBody>
      </p:sp>
      <p:sp>
        <p:nvSpPr>
          <p:cNvPr id="96259" name="Rectangle 3"/>
          <p:cNvSpPr>
            <a:spLocks noGrp="1" noChangeArrowheads="1"/>
          </p:cNvSpPr>
          <p:nvPr>
            <p:ph idx="1"/>
          </p:nvPr>
        </p:nvSpPr>
        <p:spPr/>
        <p:txBody>
          <a:bodyPr/>
          <a:lstStyle/>
          <a:p>
            <a:r>
              <a:rPr lang="en-US"/>
              <a:t>The primary reason that France didn’t want to go to war was because their economy was in bad shape.</a:t>
            </a:r>
          </a:p>
          <a:p>
            <a:r>
              <a:rPr lang="en-US"/>
              <a:t>They had spent hundreds of million of dollars building the Maginot Line, which was supposed to keep them safe from German enemies.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5" name="Rectangle 5"/>
          <p:cNvSpPr>
            <a:spLocks noGrp="1" noChangeArrowheads="1"/>
          </p:cNvSpPr>
          <p:nvPr>
            <p:ph type="title"/>
          </p:nvPr>
        </p:nvSpPr>
        <p:spPr/>
        <p:txBody>
          <a:bodyPr/>
          <a:lstStyle/>
          <a:p>
            <a:endParaRPr lang="en-US"/>
          </a:p>
        </p:txBody>
      </p:sp>
      <p:pic>
        <p:nvPicPr>
          <p:cNvPr id="97284" name="Picture 4" descr="immerhof"/>
          <p:cNvPicPr>
            <a:picLocks noGrp="1" noChangeAspect="1" noChangeArrowheads="1"/>
          </p:cNvPicPr>
          <p:nvPr>
            <p:ph idx="1"/>
          </p:nvPr>
        </p:nvPicPr>
        <p:blipFill>
          <a:blip r:embed="rId3" cstate="print"/>
          <a:srcRect/>
          <a:stretch>
            <a:fillRect/>
          </a:stretch>
        </p:blipFill>
        <p:spPr>
          <a:xfrm>
            <a:off x="685800" y="990600"/>
            <a:ext cx="7062788" cy="4805363"/>
          </a:xfrm>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endParaRPr lang="en-US"/>
          </a:p>
        </p:txBody>
      </p:sp>
      <p:sp>
        <p:nvSpPr>
          <p:cNvPr id="99331" name="Rectangle 3"/>
          <p:cNvSpPr>
            <a:spLocks noGrp="1" noChangeArrowheads="1"/>
          </p:cNvSpPr>
          <p:nvPr>
            <p:ph idx="1"/>
          </p:nvPr>
        </p:nvSpPr>
        <p:spPr/>
        <p:txBody>
          <a:bodyPr/>
          <a:lstStyle/>
          <a:p>
            <a:endParaRPr lang="en-US"/>
          </a:p>
        </p:txBody>
      </p:sp>
      <p:pic>
        <p:nvPicPr>
          <p:cNvPr id="99333" name="Picture 5" descr="maginot_fort_and_tracks"/>
          <p:cNvPicPr>
            <a:picLocks noChangeAspect="1" noChangeArrowheads="1"/>
          </p:cNvPicPr>
          <p:nvPr/>
        </p:nvPicPr>
        <p:blipFill>
          <a:blip r:embed="rId3" cstate="print"/>
          <a:srcRect/>
          <a:stretch>
            <a:fillRect/>
          </a:stretch>
        </p:blipFill>
        <p:spPr bwMode="auto">
          <a:xfrm>
            <a:off x="381000" y="1524000"/>
            <a:ext cx="7620000" cy="494347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t>A complete waste of money!</a:t>
            </a:r>
          </a:p>
        </p:txBody>
      </p:sp>
      <p:sp>
        <p:nvSpPr>
          <p:cNvPr id="100355" name="Rectangle 3"/>
          <p:cNvSpPr>
            <a:spLocks noGrp="1" noChangeArrowheads="1"/>
          </p:cNvSpPr>
          <p:nvPr>
            <p:ph idx="1"/>
          </p:nvPr>
        </p:nvSpPr>
        <p:spPr/>
        <p:txBody>
          <a:bodyPr/>
          <a:lstStyle/>
          <a:p>
            <a:endParaRPr lang="en-US"/>
          </a:p>
        </p:txBody>
      </p:sp>
      <p:pic>
        <p:nvPicPr>
          <p:cNvPr id="100359" name="Picture 7" descr="Maginot_Line"/>
          <p:cNvPicPr>
            <a:picLocks noChangeAspect="1" noChangeArrowheads="1"/>
          </p:cNvPicPr>
          <p:nvPr/>
        </p:nvPicPr>
        <p:blipFill>
          <a:blip r:embed="rId3" cstate="print"/>
          <a:srcRect/>
          <a:stretch>
            <a:fillRect/>
          </a:stretch>
        </p:blipFill>
        <p:spPr bwMode="auto">
          <a:xfrm>
            <a:off x="2438400" y="1828800"/>
            <a:ext cx="4070350" cy="48672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r>
              <a:rPr lang="en-US" sz="4000"/>
              <a:t>British Reaction to German Aggression	</a:t>
            </a:r>
          </a:p>
        </p:txBody>
      </p:sp>
      <p:sp>
        <p:nvSpPr>
          <p:cNvPr id="101379" name="Rectangle 3"/>
          <p:cNvSpPr>
            <a:spLocks noGrp="1" noChangeArrowheads="1"/>
          </p:cNvSpPr>
          <p:nvPr>
            <p:ph idx="1"/>
          </p:nvPr>
        </p:nvSpPr>
        <p:spPr/>
        <p:txBody>
          <a:bodyPr/>
          <a:lstStyle/>
          <a:p>
            <a:r>
              <a:rPr lang="en-US"/>
              <a:t>Believe it or not, by the time that Hitler was in office, many British citizens believed that the Treaty of Versailles was too harsh for Germany.  Some people, including the Prime Minister at the time felt Germany’s quest for reunification was understandable.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t>Appeasement</a:t>
            </a:r>
          </a:p>
        </p:txBody>
      </p:sp>
      <p:sp>
        <p:nvSpPr>
          <p:cNvPr id="102403" name="Rectangle 3"/>
          <p:cNvSpPr>
            <a:spLocks noGrp="1" noChangeArrowheads="1"/>
          </p:cNvSpPr>
          <p:nvPr>
            <p:ph idx="1"/>
          </p:nvPr>
        </p:nvSpPr>
        <p:spPr/>
        <p:txBody>
          <a:bodyPr/>
          <a:lstStyle/>
          <a:p>
            <a:r>
              <a:rPr lang="en-US"/>
              <a:t>Many people in Britain supported the policy of appeasement in which Great Britain allowed Germany to take back some of it’s previous possessions in return for a promise by the Hitler that they would stop once they had gained most of their previous possessions.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normAutofit fontScale="90000"/>
          </a:bodyPr>
          <a:lstStyle/>
          <a:p>
            <a:r>
              <a:rPr lang="en-US" sz="4000"/>
              <a:t>Neville Chamberlain—The Great Appeaser.  </a:t>
            </a:r>
          </a:p>
        </p:txBody>
      </p:sp>
      <p:sp>
        <p:nvSpPr>
          <p:cNvPr id="103427" name="Rectangle 3"/>
          <p:cNvSpPr>
            <a:spLocks noGrp="1" noChangeArrowheads="1"/>
          </p:cNvSpPr>
          <p:nvPr>
            <p:ph idx="1"/>
          </p:nvPr>
        </p:nvSpPr>
        <p:spPr/>
        <p:txBody>
          <a:bodyPr/>
          <a:lstStyle/>
          <a:p>
            <a:endParaRPr lang="en-US"/>
          </a:p>
        </p:txBody>
      </p:sp>
      <p:pic>
        <p:nvPicPr>
          <p:cNvPr id="103429" name="Picture 5" descr="chamberlain"/>
          <p:cNvPicPr>
            <a:picLocks noChangeAspect="1" noChangeArrowheads="1"/>
          </p:cNvPicPr>
          <p:nvPr/>
        </p:nvPicPr>
        <p:blipFill>
          <a:blip r:embed="rId3" cstate="print"/>
          <a:srcRect/>
          <a:stretch>
            <a:fillRect/>
          </a:stretch>
        </p:blipFill>
        <p:spPr bwMode="auto">
          <a:xfrm>
            <a:off x="2057400" y="2171700"/>
            <a:ext cx="3643313" cy="46863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228600" y="762000"/>
            <a:ext cx="7772400" cy="1143000"/>
          </a:xfrm>
        </p:spPr>
        <p:txBody>
          <a:bodyPr>
            <a:normAutofit fontScale="90000"/>
          </a:bodyPr>
          <a:lstStyle/>
          <a:p>
            <a:r>
              <a:rPr lang="en-US" sz="4000"/>
              <a:t>Which of the following leaders would you want to run your country?</a:t>
            </a:r>
          </a:p>
        </p:txBody>
      </p:sp>
      <p:sp>
        <p:nvSpPr>
          <p:cNvPr id="104451" name="Rectangle 3"/>
          <p:cNvSpPr>
            <a:spLocks noGrp="1" noChangeArrowheads="1"/>
          </p:cNvSpPr>
          <p:nvPr>
            <p:ph idx="1"/>
          </p:nvPr>
        </p:nvSpPr>
        <p:spPr>
          <a:xfrm>
            <a:off x="457200" y="1981200"/>
            <a:ext cx="8229600" cy="4525963"/>
          </a:xfrm>
        </p:spPr>
        <p:txBody>
          <a:bodyPr/>
          <a:lstStyle/>
          <a:p>
            <a:pPr marL="609600" indent="-609600">
              <a:buFont typeface="Wingdings" pitchFamily="2" charset="2"/>
              <a:buAutoNum type="arabicPeriod"/>
            </a:pPr>
            <a:r>
              <a:rPr lang="en-US" dirty="0"/>
              <a:t>A former opium addict that drank and smoked heavily.</a:t>
            </a:r>
          </a:p>
          <a:p>
            <a:pPr marL="609600" indent="-609600">
              <a:buFont typeface="Wingdings" pitchFamily="2" charset="2"/>
              <a:buAutoNum type="arabicPeriod"/>
            </a:pPr>
            <a:r>
              <a:rPr lang="en-US" dirty="0"/>
              <a:t>A womanizer that died at his mistresses house.</a:t>
            </a:r>
          </a:p>
          <a:p>
            <a:pPr marL="609600" indent="-609600">
              <a:buFont typeface="Wingdings" pitchFamily="2" charset="2"/>
              <a:buAutoNum type="arabicPeriod"/>
            </a:pPr>
            <a:r>
              <a:rPr lang="en-US" dirty="0"/>
              <a:t>A non-smoking vegetarian.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t>Hmm….</a:t>
            </a:r>
          </a:p>
        </p:txBody>
      </p:sp>
      <p:sp>
        <p:nvSpPr>
          <p:cNvPr id="105475" name="Rectangle 3"/>
          <p:cNvSpPr>
            <a:spLocks noGrp="1" noChangeArrowheads="1"/>
          </p:cNvSpPr>
          <p:nvPr>
            <p:ph idx="1"/>
          </p:nvPr>
        </p:nvSpPr>
        <p:spPr>
          <a:xfrm>
            <a:off x="685800" y="1676400"/>
            <a:ext cx="7772400" cy="4953000"/>
          </a:xfrm>
        </p:spPr>
        <p:txBody>
          <a:bodyPr/>
          <a:lstStyle/>
          <a:p>
            <a:pPr marL="609600" indent="-609600">
              <a:lnSpc>
                <a:spcPct val="90000"/>
              </a:lnSpc>
              <a:buFont typeface="Wingdings" pitchFamily="2" charset="2"/>
              <a:buAutoNum type="arabicPeriod"/>
            </a:pPr>
            <a:r>
              <a:rPr lang="en-US" sz="2800"/>
              <a:t>A former opium addict that drank and smoked heavily.</a:t>
            </a:r>
          </a:p>
          <a:p>
            <a:pPr marL="609600" indent="-609600">
              <a:lnSpc>
                <a:spcPct val="90000"/>
              </a:lnSpc>
              <a:buFont typeface="Wingdings" pitchFamily="2" charset="2"/>
              <a:buNone/>
            </a:pPr>
            <a:r>
              <a:rPr lang="en-US" sz="2800"/>
              <a:t>a.  Winston Churchill</a:t>
            </a:r>
          </a:p>
          <a:p>
            <a:pPr marL="609600" indent="-609600">
              <a:lnSpc>
                <a:spcPct val="90000"/>
              </a:lnSpc>
              <a:buFont typeface="Wingdings" pitchFamily="2" charset="2"/>
              <a:buNone/>
            </a:pPr>
            <a:endParaRPr lang="en-US" sz="2800"/>
          </a:p>
          <a:p>
            <a:pPr marL="609600" indent="-609600">
              <a:lnSpc>
                <a:spcPct val="90000"/>
              </a:lnSpc>
              <a:buFont typeface="Wingdings" pitchFamily="2" charset="2"/>
              <a:buAutoNum type="arabicPeriod" startAt="2"/>
            </a:pPr>
            <a:r>
              <a:rPr lang="en-US" sz="2800"/>
              <a:t>A womanizer that died at his mistresses house.</a:t>
            </a:r>
          </a:p>
          <a:p>
            <a:pPr marL="609600" indent="-609600">
              <a:lnSpc>
                <a:spcPct val="90000"/>
              </a:lnSpc>
              <a:buFont typeface="Wingdings" pitchFamily="2" charset="2"/>
              <a:buNone/>
            </a:pPr>
            <a:r>
              <a:rPr lang="en-US" sz="2800"/>
              <a:t>b. Franklin Delano Roosevelt</a:t>
            </a:r>
          </a:p>
          <a:p>
            <a:pPr marL="609600" indent="-609600">
              <a:lnSpc>
                <a:spcPct val="90000"/>
              </a:lnSpc>
              <a:buFont typeface="Wingdings" pitchFamily="2" charset="2"/>
              <a:buNone/>
            </a:pPr>
            <a:endParaRPr lang="en-US" sz="2800"/>
          </a:p>
          <a:p>
            <a:pPr marL="609600" indent="-609600">
              <a:lnSpc>
                <a:spcPct val="90000"/>
              </a:lnSpc>
              <a:buFont typeface="Wingdings" pitchFamily="2" charset="2"/>
              <a:buNone/>
            </a:pPr>
            <a:r>
              <a:rPr lang="en-US" sz="2800"/>
              <a:t>3. A non-smoking vegetarian.</a:t>
            </a:r>
          </a:p>
          <a:p>
            <a:pPr marL="609600" indent="-609600">
              <a:lnSpc>
                <a:spcPct val="90000"/>
              </a:lnSpc>
              <a:buFont typeface="Wingdings" pitchFamily="2" charset="2"/>
              <a:buNone/>
            </a:pPr>
            <a:r>
              <a:rPr lang="en-US" sz="2800"/>
              <a:t>c. Adolph Hitler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Part II – Leading Up to WWII</a:t>
            </a:r>
            <a:endParaRPr lang="en-US" dirty="0"/>
          </a:p>
        </p:txBody>
      </p:sp>
      <p:pic>
        <p:nvPicPr>
          <p:cNvPr id="4" name="Picture 5" descr="nazimarch.gif"/>
          <p:cNvPicPr>
            <a:picLocks noChangeAspect="1" noChangeArrowheads="1"/>
          </p:cNvPicPr>
          <p:nvPr/>
        </p:nvPicPr>
        <p:blipFill>
          <a:blip r:embed="rId3" cstate="print"/>
          <a:srcRect/>
          <a:stretch>
            <a:fillRect/>
          </a:stretch>
        </p:blipFill>
        <p:spPr bwMode="auto">
          <a:xfrm>
            <a:off x="1371600" y="1295400"/>
            <a:ext cx="6172200" cy="486886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fontScale="90000"/>
          </a:bodyPr>
          <a:lstStyle/>
          <a:p>
            <a:r>
              <a:rPr lang="en-US" dirty="0" smtClean="0"/>
              <a:t>Part I – Was WWII Just an Extension of WWI?</a:t>
            </a:r>
            <a:endParaRPr lang="en-US" dirty="0"/>
          </a:p>
        </p:txBody>
      </p:sp>
      <p:sp>
        <p:nvSpPr>
          <p:cNvPr id="77827" name="Rectangle 3"/>
          <p:cNvSpPr>
            <a:spLocks noGrp="1" noChangeArrowheads="1"/>
          </p:cNvSpPr>
          <p:nvPr>
            <p:ph idx="1"/>
          </p:nvPr>
        </p:nvSpPr>
        <p:spPr/>
        <p:txBody>
          <a:bodyPr/>
          <a:lstStyle/>
          <a:p>
            <a:pPr>
              <a:buFont typeface="Wingdings" pitchFamily="2" charset="2"/>
              <a:buNone/>
            </a:pPr>
            <a:r>
              <a:rPr lang="en-US"/>
              <a:t>	What document was written right after WWI?  The document determined punishment for the “belligerent” countries that started the war.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Roosevelt Recognizes the Soviet Union</a:t>
            </a:r>
            <a:endParaRPr lang="en-US" dirty="0"/>
          </a:p>
        </p:txBody>
      </p:sp>
      <p:sp>
        <p:nvSpPr>
          <p:cNvPr id="3" name="Content Placeholder 2"/>
          <p:cNvSpPr>
            <a:spLocks noGrp="1"/>
          </p:cNvSpPr>
          <p:nvPr>
            <p:ph sz="half" idx="1"/>
          </p:nvPr>
        </p:nvSpPr>
        <p:spPr>
          <a:xfrm>
            <a:off x="0" y="5456237"/>
            <a:ext cx="9144000" cy="1401763"/>
          </a:xfrm>
        </p:spPr>
        <p:txBody>
          <a:bodyPr>
            <a:normAutofit/>
          </a:bodyPr>
          <a:lstStyle/>
          <a:p>
            <a:r>
              <a:rPr lang="en-US" dirty="0" smtClean="0"/>
              <a:t>President Franklin Roosevelt formally recognized the Soviet Union in 1933.</a:t>
            </a:r>
            <a:endParaRPr lang="en-US" dirty="0"/>
          </a:p>
        </p:txBody>
      </p:sp>
      <p:pic>
        <p:nvPicPr>
          <p:cNvPr id="315394" name="Picture 2" descr="http://letustalk.files.wordpress.com/2008/08/map-of-soviet-union.gif"/>
          <p:cNvPicPr>
            <a:picLocks noChangeAspect="1" noChangeArrowheads="1"/>
          </p:cNvPicPr>
          <p:nvPr/>
        </p:nvPicPr>
        <p:blipFill>
          <a:blip r:embed="rId3" cstate="print"/>
          <a:srcRect/>
          <a:stretch>
            <a:fillRect/>
          </a:stretch>
        </p:blipFill>
        <p:spPr bwMode="auto">
          <a:xfrm>
            <a:off x="1757096" y="1219200"/>
            <a:ext cx="5481904" cy="39624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FDR’s Good Neighbor Policy</a:t>
            </a:r>
            <a:endParaRPr lang="en-US" dirty="0"/>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In 1933, at the Seventh Pan-American Conference, America formally endorsed non-intervention in Latin America.  This essentially overturned TR’s Roosevelt Corollary (Big Stick Diplomacy) and brought much good will from Latin America.</a:t>
            </a:r>
            <a:endParaRPr lang="en-US" dirty="0"/>
          </a:p>
        </p:txBody>
      </p:sp>
      <p:pic>
        <p:nvPicPr>
          <p:cNvPr id="314370" name="Picture 2" descr="http://www.nisk.k12.ny.us/fdr/ideas/portfolio/shapiro/gifs/43042102.GIF"/>
          <p:cNvPicPr>
            <a:picLocks noChangeAspect="1" noChangeArrowheads="1"/>
          </p:cNvPicPr>
          <p:nvPr/>
        </p:nvPicPr>
        <p:blipFill>
          <a:blip r:embed="rId3" cstate="print"/>
          <a:srcRect/>
          <a:stretch>
            <a:fillRect/>
          </a:stretch>
        </p:blipFill>
        <p:spPr bwMode="auto">
          <a:xfrm>
            <a:off x="4648200" y="1295400"/>
            <a:ext cx="3886200" cy="5203744"/>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European Dictators</a:t>
            </a:r>
            <a:endParaRPr lang="en-US" dirty="0"/>
          </a:p>
        </p:txBody>
      </p:sp>
      <p:sp>
        <p:nvSpPr>
          <p:cNvPr id="3" name="Content Placeholder 2"/>
          <p:cNvSpPr>
            <a:spLocks noGrp="1"/>
          </p:cNvSpPr>
          <p:nvPr>
            <p:ph sz="half" idx="1"/>
          </p:nvPr>
        </p:nvSpPr>
        <p:spPr>
          <a:xfrm>
            <a:off x="0" y="1600200"/>
            <a:ext cx="4495800" cy="4525963"/>
          </a:xfrm>
        </p:spPr>
        <p:txBody>
          <a:bodyPr>
            <a:normAutofit fontScale="85000" lnSpcReduction="20000"/>
          </a:bodyPr>
          <a:lstStyle/>
          <a:p>
            <a:r>
              <a:rPr lang="en-US" dirty="0" smtClean="0"/>
              <a:t>In 1922 Benito Mussolini became the fascist leader of Italy.</a:t>
            </a:r>
          </a:p>
          <a:p>
            <a:r>
              <a:rPr lang="en-US" dirty="0" smtClean="0"/>
              <a:t>In 1933 Adolph Hitler was appointed Chancellor of Germany</a:t>
            </a:r>
          </a:p>
          <a:p>
            <a:r>
              <a:rPr lang="en-US" dirty="0" smtClean="0"/>
              <a:t>In 1936 Mussolini and Hitler allied themselves in the Rome-Berlin Axis.</a:t>
            </a:r>
          </a:p>
          <a:p>
            <a:r>
              <a:rPr lang="en-US" dirty="0" smtClean="0"/>
              <a:t>In 1935 Mussolini attacked Ethiopia.  The League of Nations could have made them withdraw with an oil embargo, but they chose not to.</a:t>
            </a:r>
            <a:endParaRPr lang="en-US" dirty="0"/>
          </a:p>
        </p:txBody>
      </p:sp>
      <p:pic>
        <p:nvPicPr>
          <p:cNvPr id="312322" name="Picture 2" descr="http://www.masconomet.org/teachers/pmagner/Secondsemesterreview/Mussolini%20and%20Hitler.jpg"/>
          <p:cNvPicPr>
            <a:picLocks noChangeAspect="1" noChangeArrowheads="1"/>
          </p:cNvPicPr>
          <p:nvPr/>
        </p:nvPicPr>
        <p:blipFill>
          <a:blip r:embed="rId3" cstate="print"/>
          <a:srcRect/>
          <a:stretch>
            <a:fillRect/>
          </a:stretch>
        </p:blipFill>
        <p:spPr bwMode="auto">
          <a:xfrm>
            <a:off x="4419600" y="1371600"/>
            <a:ext cx="4267200" cy="47293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Washington Naval Treaty</a:t>
            </a:r>
            <a:endParaRPr lang="en-US" dirty="0"/>
          </a:p>
        </p:txBody>
      </p:sp>
      <p:sp>
        <p:nvSpPr>
          <p:cNvPr id="5" name="Content Placeholder 4"/>
          <p:cNvSpPr>
            <a:spLocks noGrp="1"/>
          </p:cNvSpPr>
          <p:nvPr>
            <p:ph idx="1"/>
          </p:nvPr>
        </p:nvSpPr>
        <p:spPr>
          <a:xfrm>
            <a:off x="0" y="4389437"/>
            <a:ext cx="9144000" cy="2468563"/>
          </a:xfrm>
        </p:spPr>
        <p:txBody>
          <a:bodyPr>
            <a:normAutofit fontScale="92500" lnSpcReduction="20000"/>
          </a:bodyPr>
          <a:lstStyle/>
          <a:p>
            <a:r>
              <a:rPr lang="en-US" dirty="0" smtClean="0"/>
              <a:t>The </a:t>
            </a:r>
            <a:r>
              <a:rPr lang="en-US" b="1" dirty="0" smtClean="0"/>
              <a:t>Washington Naval Treaty</a:t>
            </a:r>
            <a:r>
              <a:rPr lang="en-US" dirty="0" smtClean="0"/>
              <a:t>, also known as the </a:t>
            </a:r>
            <a:r>
              <a:rPr lang="en-US" b="1" dirty="0" smtClean="0"/>
              <a:t>Five-Power Treaty</a:t>
            </a:r>
            <a:r>
              <a:rPr lang="en-US" dirty="0" smtClean="0"/>
              <a:t>, limited the naval armaments of its five signatories: the U.S., Great Britain, Japan, France and Italy. The treaty was signed by representatives February 6</a:t>
            </a:r>
            <a:r>
              <a:rPr lang="en-US" baseline="30000" dirty="0" smtClean="0"/>
              <a:t>th</a:t>
            </a:r>
            <a:r>
              <a:rPr lang="en-US" dirty="0" smtClean="0"/>
              <a:t>, 1922 on 6 February 1922. It was an attempt to prevent a naval arms race that began after WWI.</a:t>
            </a:r>
          </a:p>
          <a:p>
            <a:endParaRPr lang="en-US" dirty="0"/>
          </a:p>
        </p:txBody>
      </p:sp>
      <p:pic>
        <p:nvPicPr>
          <p:cNvPr id="332802" name="Picture 2" descr="http://www.cityofart.net/bship/treaty.jpg"/>
          <p:cNvPicPr>
            <a:picLocks noChangeAspect="1" noChangeArrowheads="1"/>
          </p:cNvPicPr>
          <p:nvPr/>
        </p:nvPicPr>
        <p:blipFill>
          <a:blip r:embed="rId3" cstate="print"/>
          <a:srcRect/>
          <a:stretch>
            <a:fillRect/>
          </a:stretch>
        </p:blipFill>
        <p:spPr bwMode="auto">
          <a:xfrm>
            <a:off x="1931504" y="914400"/>
            <a:ext cx="5145571" cy="3381375"/>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Japan</a:t>
            </a:r>
            <a:endParaRPr lang="en-US" dirty="0"/>
          </a:p>
        </p:txBody>
      </p:sp>
      <p:sp>
        <p:nvSpPr>
          <p:cNvPr id="3" name="Content Placeholder 2"/>
          <p:cNvSpPr>
            <a:spLocks noGrp="1"/>
          </p:cNvSpPr>
          <p:nvPr>
            <p:ph sz="half" idx="1"/>
          </p:nvPr>
        </p:nvSpPr>
        <p:spPr>
          <a:xfrm>
            <a:off x="0" y="1905000"/>
            <a:ext cx="4495800" cy="4525963"/>
          </a:xfrm>
        </p:spPr>
        <p:txBody>
          <a:bodyPr/>
          <a:lstStyle/>
          <a:p>
            <a:r>
              <a:rPr lang="en-US" dirty="0" smtClean="0"/>
              <a:t>In 1934 Japan terminated the Washington Naval Treaty.  In 1935 it quit the Treaty of Versailles.  It began to rapidly build up its military.</a:t>
            </a:r>
            <a:endParaRPr lang="en-US" dirty="0"/>
          </a:p>
        </p:txBody>
      </p:sp>
      <p:pic>
        <p:nvPicPr>
          <p:cNvPr id="311298" name="Picture 2" descr="http://www.ac.wwu.edu/~fasawwu/resources/img/map-japanese-empire.gif"/>
          <p:cNvPicPr>
            <a:picLocks noChangeAspect="1" noChangeArrowheads="1"/>
          </p:cNvPicPr>
          <p:nvPr/>
        </p:nvPicPr>
        <p:blipFill>
          <a:blip r:embed="rId3" cstate="print"/>
          <a:srcRect/>
          <a:stretch>
            <a:fillRect/>
          </a:stretch>
        </p:blipFill>
        <p:spPr bwMode="auto">
          <a:xfrm>
            <a:off x="4343400" y="1828800"/>
            <a:ext cx="4407202" cy="3667125"/>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American Isolationism</a:t>
            </a:r>
            <a:endParaRPr lang="en-US" dirty="0"/>
          </a:p>
        </p:txBody>
      </p:sp>
      <p:sp>
        <p:nvSpPr>
          <p:cNvPr id="3" name="Content Placeholder 2"/>
          <p:cNvSpPr>
            <a:spLocks noGrp="1"/>
          </p:cNvSpPr>
          <p:nvPr>
            <p:ph sz="half" idx="1"/>
          </p:nvPr>
        </p:nvSpPr>
        <p:spPr>
          <a:xfrm>
            <a:off x="0" y="1524000"/>
            <a:ext cx="5638800" cy="4953000"/>
          </a:xfrm>
        </p:spPr>
        <p:txBody>
          <a:bodyPr>
            <a:normAutofit fontScale="77500" lnSpcReduction="20000"/>
          </a:bodyPr>
          <a:lstStyle/>
          <a:p>
            <a:r>
              <a:rPr lang="en-US" dirty="0" smtClean="0"/>
              <a:t>America felt like it did not gain anything from WWI and was hesitant to go to war again.</a:t>
            </a:r>
          </a:p>
          <a:p>
            <a:r>
              <a:rPr lang="en-US" dirty="0" smtClean="0"/>
              <a:t>In 1934 Congress passed the Johnson Debt Default Act.  Any country that defaulted on its loans could not be given more U.S. aid, even if it was attacked.</a:t>
            </a:r>
          </a:p>
          <a:p>
            <a:r>
              <a:rPr lang="en-US" dirty="0" smtClean="0"/>
              <a:t>Some recommended a Constitutional Amendment not allowing the U.S. to go to war unless invaded.</a:t>
            </a:r>
          </a:p>
          <a:p>
            <a:r>
              <a:rPr lang="en-US" dirty="0" smtClean="0"/>
              <a:t>The Neutrality Acts of 1935, 1936 and 1937 proclaimed that when the president proclaimed the existence of a foreign war, restrictions would go into effect limiting trade with all foreign countries at war.</a:t>
            </a:r>
            <a:endParaRPr lang="en-US" dirty="0"/>
          </a:p>
        </p:txBody>
      </p:sp>
      <p:pic>
        <p:nvPicPr>
          <p:cNvPr id="310274" name="Picture 2" descr="http://i.ehow.com/images/GlobalPhoto/Articles/2136351/americafirstone-main_Full.jpg"/>
          <p:cNvPicPr>
            <a:picLocks noChangeAspect="1" noChangeArrowheads="1"/>
          </p:cNvPicPr>
          <p:nvPr/>
        </p:nvPicPr>
        <p:blipFill>
          <a:blip r:embed="rId3" cstate="print"/>
          <a:srcRect/>
          <a:stretch>
            <a:fillRect/>
          </a:stretch>
        </p:blipFill>
        <p:spPr bwMode="auto">
          <a:xfrm>
            <a:off x="5791200" y="2133600"/>
            <a:ext cx="2895600"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America Allows Spain to Fall to Fascism</a:t>
            </a:r>
            <a:endParaRPr lang="en-US" dirty="0"/>
          </a:p>
        </p:txBody>
      </p:sp>
      <p:sp>
        <p:nvSpPr>
          <p:cNvPr id="3" name="Content Placeholder 2"/>
          <p:cNvSpPr>
            <a:spLocks noGrp="1"/>
          </p:cNvSpPr>
          <p:nvPr>
            <p:ph sz="half" idx="1"/>
          </p:nvPr>
        </p:nvSpPr>
        <p:spPr>
          <a:xfrm>
            <a:off x="0" y="1600200"/>
            <a:ext cx="4495800" cy="4525963"/>
          </a:xfrm>
        </p:spPr>
        <p:txBody>
          <a:bodyPr/>
          <a:lstStyle/>
          <a:p>
            <a:r>
              <a:rPr lang="en-US" dirty="0" smtClean="0"/>
              <a:t>Fascist rebel leader Francisco Franco led a civil war against the Spanish government.  He was given aid and munitions by Germany and Italy.  America refused to help the fledgling Spanish government.</a:t>
            </a:r>
            <a:endParaRPr lang="en-US" dirty="0"/>
          </a:p>
        </p:txBody>
      </p:sp>
      <p:pic>
        <p:nvPicPr>
          <p:cNvPr id="309250" name="Picture 2" descr="http://cuba.foreignpolicyblogs.com/files/2009/11/francisco-franco.gif"/>
          <p:cNvPicPr>
            <a:picLocks noChangeAspect="1" noChangeArrowheads="1"/>
          </p:cNvPicPr>
          <p:nvPr/>
        </p:nvPicPr>
        <p:blipFill>
          <a:blip r:embed="rId3" cstate="print"/>
          <a:srcRect/>
          <a:stretch>
            <a:fillRect/>
          </a:stretch>
        </p:blipFill>
        <p:spPr bwMode="auto">
          <a:xfrm>
            <a:off x="4495800" y="1371601"/>
            <a:ext cx="4334933" cy="48768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 Reacts Too Late</a:t>
            </a:r>
            <a:endParaRPr lang="en-US" dirty="0"/>
          </a:p>
        </p:txBody>
      </p:sp>
      <p:sp>
        <p:nvSpPr>
          <p:cNvPr id="3" name="Content Placeholder 2"/>
          <p:cNvSpPr>
            <a:spLocks noGrp="1"/>
          </p:cNvSpPr>
          <p:nvPr>
            <p:ph sz="half" idx="1"/>
          </p:nvPr>
        </p:nvSpPr>
        <p:spPr>
          <a:xfrm>
            <a:off x="0" y="5318919"/>
            <a:ext cx="8915400" cy="1539082"/>
          </a:xfrm>
        </p:spPr>
        <p:txBody>
          <a:bodyPr/>
          <a:lstStyle/>
          <a:p>
            <a:r>
              <a:rPr lang="en-US" dirty="0" smtClean="0"/>
              <a:t>It wasn’t until 1938, the year before WWII started, that the U.S. passed a billion-dollar naval construction bill.</a:t>
            </a:r>
            <a:endParaRPr lang="en-US" dirty="0"/>
          </a:p>
        </p:txBody>
      </p:sp>
      <p:pic>
        <p:nvPicPr>
          <p:cNvPr id="308226" name="Picture 2" descr="http://homepages.rootsweb.ancestry.com/~george/uss%20ranger-f4f%20aircraft.jpg"/>
          <p:cNvPicPr>
            <a:picLocks noChangeAspect="1" noChangeArrowheads="1"/>
          </p:cNvPicPr>
          <p:nvPr/>
        </p:nvPicPr>
        <p:blipFill>
          <a:blip r:embed="rId3" cstate="print"/>
          <a:srcRect/>
          <a:stretch>
            <a:fillRect/>
          </a:stretch>
        </p:blipFill>
        <p:spPr bwMode="auto">
          <a:xfrm>
            <a:off x="1447800" y="1447800"/>
            <a:ext cx="6005794" cy="35052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Problems with Japan</a:t>
            </a:r>
            <a:endParaRPr lang="en-US" dirty="0"/>
          </a:p>
        </p:txBody>
      </p:sp>
      <p:sp>
        <p:nvSpPr>
          <p:cNvPr id="3" name="Content Placeholder 2"/>
          <p:cNvSpPr>
            <a:spLocks noGrp="1"/>
          </p:cNvSpPr>
          <p:nvPr>
            <p:ph sz="half" idx="1"/>
          </p:nvPr>
        </p:nvSpPr>
        <p:spPr>
          <a:xfrm>
            <a:off x="0" y="3810000"/>
            <a:ext cx="8915400" cy="3078163"/>
          </a:xfrm>
        </p:spPr>
        <p:txBody>
          <a:bodyPr>
            <a:normAutofit fontScale="92500" lnSpcReduction="20000"/>
          </a:bodyPr>
          <a:lstStyle/>
          <a:p>
            <a:r>
              <a:rPr lang="en-US" dirty="0" smtClean="0"/>
              <a:t>In 1937 Japan invaded China. The United States refused to initially do anything.  Later Roosevelt gave his “Quarantine Speech”, which ambiguously  called for an economic and military quarantine of belligerent nations.  Isolationists in American screamed with indignation and Roosevelt quickly backed down.  </a:t>
            </a:r>
          </a:p>
          <a:p>
            <a:r>
              <a:rPr lang="en-US" dirty="0" smtClean="0"/>
              <a:t>Japan later bombed an American gunboat off of the coast of China.  After a quick apology and a promise to pay the families of the victims, the U.S. chose not to go to war. </a:t>
            </a:r>
            <a:endParaRPr lang="en-US" dirty="0"/>
          </a:p>
        </p:txBody>
      </p:sp>
      <p:pic>
        <p:nvPicPr>
          <p:cNvPr id="307202" name="Picture 2" descr="http://ocw.mit.edu/ans7870/21f/21f.027/throwing_off_asia_01/image/2000_435_l.jpg"/>
          <p:cNvPicPr>
            <a:picLocks noChangeAspect="1" noChangeArrowheads="1"/>
          </p:cNvPicPr>
          <p:nvPr/>
        </p:nvPicPr>
        <p:blipFill>
          <a:blip r:embed="rId3" cstate="print"/>
          <a:srcRect/>
          <a:stretch>
            <a:fillRect/>
          </a:stretch>
        </p:blipFill>
        <p:spPr bwMode="auto">
          <a:xfrm>
            <a:off x="1308100" y="609600"/>
            <a:ext cx="6235700" cy="31431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The German Menace</a:t>
            </a:r>
            <a:endParaRPr lang="en-US" dirty="0"/>
          </a:p>
        </p:txBody>
      </p:sp>
      <p:sp>
        <p:nvSpPr>
          <p:cNvPr id="3" name="Content Placeholder 2"/>
          <p:cNvSpPr>
            <a:spLocks noGrp="1"/>
          </p:cNvSpPr>
          <p:nvPr>
            <p:ph sz="half" idx="1"/>
          </p:nvPr>
        </p:nvSpPr>
        <p:spPr>
          <a:xfrm>
            <a:off x="0" y="1219200"/>
            <a:ext cx="5257800" cy="5410200"/>
          </a:xfrm>
        </p:spPr>
        <p:txBody>
          <a:bodyPr>
            <a:noAutofit/>
          </a:bodyPr>
          <a:lstStyle/>
          <a:p>
            <a:r>
              <a:rPr lang="en-US" sz="2000" dirty="0" smtClean="0"/>
              <a:t>In 1935 Germany introduced compulsory military service for its citizens (openly defying the Treaty of Versailles).</a:t>
            </a:r>
          </a:p>
          <a:p>
            <a:r>
              <a:rPr lang="en-US" sz="2000" dirty="0" smtClean="0"/>
              <a:t>In 1936 he marched into the demilitarized German Rhineland and took it without firing a shot.</a:t>
            </a:r>
          </a:p>
          <a:p>
            <a:r>
              <a:rPr lang="en-US" sz="2000" dirty="0" smtClean="0"/>
              <a:t>In 1938 he did the same in his home country of Austria.</a:t>
            </a:r>
          </a:p>
          <a:p>
            <a:r>
              <a:rPr lang="en-US" sz="2000" dirty="0" smtClean="0"/>
              <a:t>In 1938, Hitler demanded that the German-inhabited Sudetenland of neighboring Czechoslovakia rejoin Germany.</a:t>
            </a:r>
          </a:p>
          <a:p>
            <a:r>
              <a:rPr lang="en-US" sz="2000" dirty="0" smtClean="0"/>
              <a:t>A conference was held by European powers in Munich in September of 1938.  They agreed to “appease” Germany and allow them to take it, much to the chagrin of Czechoslovakia.  Hitler claimed that it was the last part of Europe that he wanted.</a:t>
            </a:r>
            <a:endParaRPr lang="en-US" sz="2000" dirty="0"/>
          </a:p>
        </p:txBody>
      </p:sp>
      <p:pic>
        <p:nvPicPr>
          <p:cNvPr id="306178" name="Picture 2" descr="http://tothewire.files.wordpress.com/2009/01/swastika-inverted.jpg"/>
          <p:cNvPicPr>
            <a:picLocks noChangeAspect="1" noChangeArrowheads="1"/>
          </p:cNvPicPr>
          <p:nvPr/>
        </p:nvPicPr>
        <p:blipFill>
          <a:blip r:embed="rId3" cstate="print"/>
          <a:srcRect/>
          <a:stretch>
            <a:fillRect/>
          </a:stretch>
        </p:blipFill>
        <p:spPr bwMode="auto">
          <a:xfrm>
            <a:off x="5315049" y="2057400"/>
            <a:ext cx="3716032"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sz="4000"/>
              <a:t>That’s right!  The Treaty of Versailles</a:t>
            </a:r>
          </a:p>
        </p:txBody>
      </p:sp>
      <p:sp>
        <p:nvSpPr>
          <p:cNvPr id="78851" name="Rectangle 3"/>
          <p:cNvSpPr>
            <a:spLocks noGrp="1" noChangeArrowheads="1"/>
          </p:cNvSpPr>
          <p:nvPr>
            <p:ph idx="1"/>
          </p:nvPr>
        </p:nvSpPr>
        <p:spPr/>
        <p:txBody>
          <a:bodyPr/>
          <a:lstStyle/>
          <a:p>
            <a:endParaRPr lang="en-US"/>
          </a:p>
        </p:txBody>
      </p:sp>
      <p:pic>
        <p:nvPicPr>
          <p:cNvPr id="78853" name="Picture 5" descr="81476sm">
            <a:hlinkClick r:id="rId3"/>
          </p:cNvPr>
          <p:cNvPicPr>
            <a:picLocks noChangeAspect="1" noChangeArrowheads="1"/>
          </p:cNvPicPr>
          <p:nvPr/>
        </p:nvPicPr>
        <p:blipFill>
          <a:blip r:embed="rId4" cstate="print"/>
          <a:srcRect/>
          <a:stretch>
            <a:fillRect/>
          </a:stretch>
        </p:blipFill>
        <p:spPr bwMode="auto">
          <a:xfrm>
            <a:off x="1295400" y="1828800"/>
            <a:ext cx="5667375" cy="446563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Nazi-Soviet Pact</a:t>
            </a:r>
            <a:endParaRPr lang="en-US" dirty="0"/>
          </a:p>
        </p:txBody>
      </p:sp>
      <p:sp>
        <p:nvSpPr>
          <p:cNvPr id="3" name="Content Placeholder 2"/>
          <p:cNvSpPr>
            <a:spLocks noGrp="1"/>
          </p:cNvSpPr>
          <p:nvPr>
            <p:ph sz="half" idx="1"/>
          </p:nvPr>
        </p:nvSpPr>
        <p:spPr>
          <a:xfrm>
            <a:off x="0" y="1600200"/>
            <a:ext cx="4495800" cy="4525963"/>
          </a:xfrm>
        </p:spPr>
        <p:txBody>
          <a:bodyPr/>
          <a:lstStyle/>
          <a:p>
            <a:r>
              <a:rPr lang="en-US" dirty="0" smtClean="0"/>
              <a:t>In August of 1939 Germany and the Soviet Union signed a non-aggression pact.  This enabled Germany to go to war with western Europe without having to deal with the colossus from the east. </a:t>
            </a:r>
            <a:endParaRPr lang="en-US" dirty="0"/>
          </a:p>
        </p:txBody>
      </p:sp>
      <p:pic>
        <p:nvPicPr>
          <p:cNvPr id="305154" name="Picture 2" descr="http://imbipaju.files.wordpress.com/2009/06/hitler_stalin_married.jpg"/>
          <p:cNvPicPr>
            <a:picLocks noChangeAspect="1" noChangeArrowheads="1"/>
          </p:cNvPicPr>
          <p:nvPr/>
        </p:nvPicPr>
        <p:blipFill>
          <a:blip r:embed="rId3" cstate="print"/>
          <a:srcRect/>
          <a:stretch>
            <a:fillRect/>
          </a:stretch>
        </p:blipFill>
        <p:spPr bwMode="auto">
          <a:xfrm>
            <a:off x="4495800" y="1219200"/>
            <a:ext cx="4180114" cy="43434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WWII Begins</a:t>
            </a:r>
            <a:endParaRPr lang="en-US" dirty="0"/>
          </a:p>
        </p:txBody>
      </p:sp>
      <p:sp>
        <p:nvSpPr>
          <p:cNvPr id="3" name="Content Placeholder 2"/>
          <p:cNvSpPr>
            <a:spLocks noGrp="1"/>
          </p:cNvSpPr>
          <p:nvPr>
            <p:ph sz="half" idx="1"/>
          </p:nvPr>
        </p:nvSpPr>
        <p:spPr>
          <a:xfrm>
            <a:off x="0" y="1219200"/>
            <a:ext cx="4267200" cy="4525963"/>
          </a:xfrm>
        </p:spPr>
        <p:txBody>
          <a:bodyPr>
            <a:normAutofit fontScale="92500" lnSpcReduction="10000"/>
          </a:bodyPr>
          <a:lstStyle/>
          <a:p>
            <a:r>
              <a:rPr lang="en-US" dirty="0" smtClean="0"/>
              <a:t>WWII officially started when Germany invaded Poland on September 1</a:t>
            </a:r>
            <a:r>
              <a:rPr lang="en-US" baseline="30000" dirty="0" smtClean="0"/>
              <a:t>st</a:t>
            </a:r>
            <a:r>
              <a:rPr lang="en-US" dirty="0" smtClean="0"/>
              <a:t>, 1939.  The invasion took three weeks.</a:t>
            </a:r>
          </a:p>
          <a:p>
            <a:r>
              <a:rPr lang="en-US" dirty="0" smtClean="0"/>
              <a:t>What followed was seven months of quiet, in which the countries of Europe were technically at war yet no shots were being fired.  This time was known as the </a:t>
            </a:r>
            <a:r>
              <a:rPr lang="en-US" i="1" dirty="0" smtClean="0"/>
              <a:t>phony war.</a:t>
            </a:r>
            <a:endParaRPr lang="en-US" dirty="0"/>
          </a:p>
        </p:txBody>
      </p:sp>
      <p:pic>
        <p:nvPicPr>
          <p:cNvPr id="304130" name="Picture 2" descr="http://www.conservapedia.com/images/0/0b/German_invasion.-.jpg"/>
          <p:cNvPicPr>
            <a:picLocks noChangeAspect="1" noChangeArrowheads="1"/>
          </p:cNvPicPr>
          <p:nvPr/>
        </p:nvPicPr>
        <p:blipFill>
          <a:blip r:embed="rId3" cstate="print"/>
          <a:srcRect/>
          <a:stretch>
            <a:fillRect/>
          </a:stretch>
        </p:blipFill>
        <p:spPr bwMode="auto">
          <a:xfrm>
            <a:off x="4366897" y="1979482"/>
            <a:ext cx="4396103" cy="31259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30" name="Rectangle 10"/>
          <p:cNvSpPr>
            <a:spLocks noGrp="1" noChangeArrowheads="1"/>
          </p:cNvSpPr>
          <p:nvPr>
            <p:ph type="title"/>
          </p:nvPr>
        </p:nvSpPr>
        <p:spPr/>
        <p:txBody>
          <a:bodyPr/>
          <a:lstStyle/>
          <a:p>
            <a:r>
              <a:rPr lang="en-US"/>
              <a:t>Poland v. Germany</a:t>
            </a:r>
          </a:p>
        </p:txBody>
      </p:sp>
      <p:pic>
        <p:nvPicPr>
          <p:cNvPr id="107525" name="Picture 5" descr="horse"/>
          <p:cNvPicPr>
            <a:picLocks noGrp="1" noChangeAspect="1" noChangeArrowheads="1"/>
          </p:cNvPicPr>
          <p:nvPr>
            <p:ph sz="half" idx="1"/>
          </p:nvPr>
        </p:nvPicPr>
        <p:blipFill>
          <a:blip r:embed="rId3" cstate="print"/>
          <a:srcRect/>
          <a:stretch>
            <a:fillRect/>
          </a:stretch>
        </p:blipFill>
        <p:spPr>
          <a:xfrm>
            <a:off x="0" y="2133600"/>
            <a:ext cx="3810000" cy="3810000"/>
          </a:xfrm>
          <a:noFill/>
          <a:ln/>
        </p:spPr>
      </p:pic>
      <p:pic>
        <p:nvPicPr>
          <p:cNvPr id="107529" name="Picture 9" descr="tank"/>
          <p:cNvPicPr>
            <a:picLocks noGrp="1" noChangeAspect="1" noChangeArrowheads="1"/>
          </p:cNvPicPr>
          <p:nvPr>
            <p:ph sz="half" idx="2"/>
          </p:nvPr>
        </p:nvPicPr>
        <p:blipFill>
          <a:blip r:embed="rId4" cstate="print"/>
          <a:stretch>
            <a:fillRect/>
          </a:stretch>
        </p:blipFill>
        <p:spPr>
          <a:xfrm>
            <a:off x="4648200" y="2766028"/>
            <a:ext cx="4038600" cy="2194306"/>
          </a:xfrm>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t>All out war begins!</a:t>
            </a:r>
          </a:p>
        </p:txBody>
      </p:sp>
      <p:sp>
        <p:nvSpPr>
          <p:cNvPr id="112643" name="Rectangle 3"/>
          <p:cNvSpPr>
            <a:spLocks noGrp="1" noChangeArrowheads="1"/>
          </p:cNvSpPr>
          <p:nvPr>
            <p:ph idx="1"/>
          </p:nvPr>
        </p:nvSpPr>
        <p:spPr>
          <a:xfrm>
            <a:off x="152400" y="1600200"/>
            <a:ext cx="5410200" cy="4525963"/>
          </a:xfrm>
        </p:spPr>
        <p:txBody>
          <a:bodyPr>
            <a:normAutofit fontScale="92500"/>
          </a:bodyPr>
          <a:lstStyle/>
          <a:p>
            <a:pPr>
              <a:lnSpc>
                <a:spcPct val="90000"/>
              </a:lnSpc>
            </a:pPr>
            <a:r>
              <a:rPr lang="en-US" dirty="0"/>
              <a:t>In April of 1940 Germany invaded Denmark, followed by Norway.</a:t>
            </a:r>
          </a:p>
          <a:p>
            <a:pPr>
              <a:lnSpc>
                <a:spcPct val="90000"/>
              </a:lnSpc>
            </a:pPr>
            <a:r>
              <a:rPr lang="en-US" dirty="0"/>
              <a:t>By May they invaded France.</a:t>
            </a:r>
          </a:p>
          <a:p>
            <a:pPr>
              <a:lnSpc>
                <a:spcPct val="90000"/>
              </a:lnSpc>
            </a:pPr>
            <a:r>
              <a:rPr lang="en-US" dirty="0"/>
              <a:t>Bypassing the Maginot Line in the North, France quickly fell.</a:t>
            </a:r>
          </a:p>
          <a:p>
            <a:pPr>
              <a:lnSpc>
                <a:spcPct val="90000"/>
              </a:lnSpc>
            </a:pPr>
            <a:r>
              <a:rPr lang="en-US" dirty="0"/>
              <a:t>Hitler forced French leaders to surrender in the exact same railcar that Germany surrendered in to end WWI.</a:t>
            </a:r>
          </a:p>
        </p:txBody>
      </p:sp>
      <p:pic>
        <p:nvPicPr>
          <p:cNvPr id="109570" name="Picture 2" descr="http://upload.wikimedia.org/wikipedia/commons/thumb/2/2f/Armisticetrain_(slight_crop).jpg/220px-Armisticetrain_(slight_crop).jpg"/>
          <p:cNvPicPr>
            <a:picLocks noChangeAspect="1" noChangeArrowheads="1"/>
          </p:cNvPicPr>
          <p:nvPr/>
        </p:nvPicPr>
        <p:blipFill>
          <a:blip r:embed="rId3" cstate="print"/>
          <a:srcRect/>
          <a:stretch>
            <a:fillRect/>
          </a:stretch>
        </p:blipFill>
        <p:spPr bwMode="auto">
          <a:xfrm>
            <a:off x="5562600" y="1371600"/>
            <a:ext cx="3307184" cy="4419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64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a:bodyPr>
          <a:lstStyle/>
          <a:p>
            <a:r>
              <a:rPr lang="en-US"/>
              <a:t>Great Britain Barely Survives	</a:t>
            </a:r>
          </a:p>
        </p:txBody>
      </p:sp>
      <p:sp>
        <p:nvSpPr>
          <p:cNvPr id="113667" name="Rectangle 3"/>
          <p:cNvSpPr>
            <a:spLocks noGrp="1" noChangeArrowheads="1"/>
          </p:cNvSpPr>
          <p:nvPr>
            <p:ph idx="1"/>
          </p:nvPr>
        </p:nvSpPr>
        <p:spPr>
          <a:xfrm>
            <a:off x="0" y="4876800"/>
            <a:ext cx="9144000" cy="1782763"/>
          </a:xfrm>
        </p:spPr>
        <p:txBody>
          <a:bodyPr>
            <a:normAutofit fontScale="85000" lnSpcReduction="20000"/>
          </a:bodyPr>
          <a:lstStyle/>
          <a:p>
            <a:r>
              <a:rPr lang="en-US" dirty="0"/>
              <a:t>When Germany invaded France, many British soldiers were stationed in France.  As the Germans advanced they attempted to evacuate, however, they did not have enough military vessels on hand to evacuate before being overrun by the Germans.</a:t>
            </a:r>
          </a:p>
        </p:txBody>
      </p:sp>
      <p:pic>
        <p:nvPicPr>
          <p:cNvPr id="107522" name="Picture 2" descr="http://www.bbc.co.uk/northernireland/schools/4_11/pfocus/history/summer2000/images/pr01_02.jpg"/>
          <p:cNvPicPr>
            <a:picLocks noChangeAspect="1" noChangeArrowheads="1"/>
          </p:cNvPicPr>
          <p:nvPr/>
        </p:nvPicPr>
        <p:blipFill>
          <a:blip r:embed="rId3" cstate="print"/>
          <a:srcRect/>
          <a:stretch>
            <a:fillRect/>
          </a:stretch>
        </p:blipFill>
        <p:spPr bwMode="auto">
          <a:xfrm>
            <a:off x="2133599" y="1295400"/>
            <a:ext cx="4729655" cy="342900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t>The Great Escape	</a:t>
            </a:r>
          </a:p>
        </p:txBody>
      </p:sp>
      <p:sp>
        <p:nvSpPr>
          <p:cNvPr id="114691" name="Rectangle 3"/>
          <p:cNvSpPr>
            <a:spLocks noGrp="1" noChangeArrowheads="1"/>
          </p:cNvSpPr>
          <p:nvPr>
            <p:ph idx="1"/>
          </p:nvPr>
        </p:nvSpPr>
        <p:spPr/>
        <p:txBody>
          <a:bodyPr/>
          <a:lstStyle/>
          <a:p>
            <a:r>
              <a:rPr lang="en-US"/>
              <a:t>In the end the British had to rely on civilian vessels including fishing boats to cross the English channel and make it back to Britain.</a:t>
            </a:r>
          </a:p>
          <a:p>
            <a:endParaRPr lang="en-US"/>
          </a:p>
        </p:txBody>
      </p:sp>
      <p:pic>
        <p:nvPicPr>
          <p:cNvPr id="114693" name="Picture 5" descr="fishing-boat-5_thb"/>
          <p:cNvPicPr>
            <a:picLocks noChangeAspect="1" noChangeArrowheads="1"/>
          </p:cNvPicPr>
          <p:nvPr/>
        </p:nvPicPr>
        <p:blipFill>
          <a:blip r:embed="rId3" cstate="print"/>
          <a:srcRect/>
          <a:stretch>
            <a:fillRect/>
          </a:stretch>
        </p:blipFill>
        <p:spPr bwMode="auto">
          <a:xfrm>
            <a:off x="2514600" y="3505200"/>
            <a:ext cx="3810000" cy="280035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6" name="Rectangle 6"/>
          <p:cNvSpPr>
            <a:spLocks noGrp="1" noChangeArrowheads="1"/>
          </p:cNvSpPr>
          <p:nvPr>
            <p:ph type="title"/>
          </p:nvPr>
        </p:nvSpPr>
        <p:spPr/>
        <p:txBody>
          <a:bodyPr/>
          <a:lstStyle/>
          <a:p>
            <a:endParaRPr lang="en-US"/>
          </a:p>
        </p:txBody>
      </p:sp>
      <p:pic>
        <p:nvPicPr>
          <p:cNvPr id="225285" name="Picture 5" descr="orange-NaziPartyDay_1934e"/>
          <p:cNvPicPr>
            <a:picLocks noGrp="1" noChangeAspect="1" noChangeArrowheads="1"/>
          </p:cNvPicPr>
          <p:nvPr>
            <p:ph idx="1"/>
          </p:nvPr>
        </p:nvPicPr>
        <p:blipFill>
          <a:blip r:embed="rId3" cstate="print"/>
          <a:srcRect/>
          <a:stretch>
            <a:fillRect/>
          </a:stretch>
        </p:blipFill>
        <p:spPr>
          <a:xfrm>
            <a:off x="1600200" y="914400"/>
            <a:ext cx="5386388" cy="5068888"/>
          </a:xfrm>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 Involvement Prior To Its Declaration of War</a:t>
            </a:r>
            <a:endParaRPr lang="en-US" dirty="0"/>
          </a:p>
        </p:txBody>
      </p:sp>
      <p:sp>
        <p:nvSpPr>
          <p:cNvPr id="3" name="Content Placeholder 2"/>
          <p:cNvSpPr>
            <a:spLocks noGrp="1"/>
          </p:cNvSpPr>
          <p:nvPr>
            <p:ph sz="half" idx="1"/>
          </p:nvPr>
        </p:nvSpPr>
        <p:spPr>
          <a:xfrm>
            <a:off x="0" y="4800600"/>
            <a:ext cx="8915400" cy="2057400"/>
          </a:xfrm>
        </p:spPr>
        <p:txBody>
          <a:bodyPr>
            <a:normAutofit fontScale="85000" lnSpcReduction="20000"/>
          </a:bodyPr>
          <a:lstStyle/>
          <a:p>
            <a:r>
              <a:rPr lang="en-US" dirty="0" smtClean="0"/>
              <a:t>The Neutrality Act of 1939 called for a “cash and carry” opportunity for countries at war.  They were allowed to come to America in their own ships, but American munitions with payment in full and then leave.  </a:t>
            </a:r>
          </a:p>
          <a:p>
            <a:r>
              <a:rPr lang="en-US" dirty="0" smtClean="0"/>
              <a:t>Overseas demand from belligerent nations helped end the Great Depression once and for all.</a:t>
            </a:r>
            <a:endParaRPr lang="en-US" dirty="0"/>
          </a:p>
        </p:txBody>
      </p:sp>
      <p:pic>
        <p:nvPicPr>
          <p:cNvPr id="303106" name="Picture 2" descr="http://www.personal.psu.edu/faculty/t/3/t3b/Tom%27smediafolder/media%20SpCom%20597c%20spring%202002/FDR%20fireside%20chat%20March%201933.jpg"/>
          <p:cNvPicPr>
            <a:picLocks noChangeAspect="1" noChangeArrowheads="1"/>
          </p:cNvPicPr>
          <p:nvPr/>
        </p:nvPicPr>
        <p:blipFill>
          <a:blip r:embed="rId3" cstate="print"/>
          <a:srcRect/>
          <a:stretch>
            <a:fillRect/>
          </a:stretch>
        </p:blipFill>
        <p:spPr bwMode="auto">
          <a:xfrm>
            <a:off x="2667000" y="1524000"/>
            <a:ext cx="3962400" cy="30414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 Involvement Prior To Its Declaration of War</a:t>
            </a:r>
            <a:endParaRPr lang="en-US" dirty="0"/>
          </a:p>
        </p:txBody>
      </p:sp>
      <p:sp>
        <p:nvSpPr>
          <p:cNvPr id="3" name="Content Placeholder 2"/>
          <p:cNvSpPr>
            <a:spLocks noGrp="1"/>
          </p:cNvSpPr>
          <p:nvPr>
            <p:ph sz="half" idx="1"/>
          </p:nvPr>
        </p:nvSpPr>
        <p:spPr>
          <a:xfrm>
            <a:off x="0" y="1600200"/>
            <a:ext cx="4495800" cy="4525963"/>
          </a:xfrm>
        </p:spPr>
        <p:txBody>
          <a:bodyPr>
            <a:normAutofit fontScale="92500"/>
          </a:bodyPr>
          <a:lstStyle/>
          <a:p>
            <a:r>
              <a:rPr lang="en-US" dirty="0" smtClean="0"/>
              <a:t>When France fell to Germany the U.S. became much more concerned.  In 1940 the U.S. appropriated $37 billion to build up its military.</a:t>
            </a:r>
          </a:p>
          <a:p>
            <a:r>
              <a:rPr lang="en-US" dirty="0" smtClean="0"/>
              <a:t>This was more than the entire cost for the U.S. involvement in WWI and was five times larger than the annual New Deal budget.</a:t>
            </a:r>
            <a:endParaRPr lang="en-US" dirty="0"/>
          </a:p>
        </p:txBody>
      </p:sp>
      <p:pic>
        <p:nvPicPr>
          <p:cNvPr id="114690" name="Picture 2" descr="http://www.healthreformscam.com/wp-content/uploads/2009/09/uncle-sam-broke.jpg"/>
          <p:cNvPicPr>
            <a:picLocks noChangeAspect="1" noChangeArrowheads="1"/>
          </p:cNvPicPr>
          <p:nvPr/>
        </p:nvPicPr>
        <p:blipFill>
          <a:blip r:embed="rId3" cstate="print"/>
          <a:srcRect/>
          <a:stretch>
            <a:fillRect/>
          </a:stretch>
        </p:blipFill>
        <p:spPr bwMode="auto">
          <a:xfrm>
            <a:off x="4495800" y="1752600"/>
            <a:ext cx="4227195"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 Involvement Prior To Its Declaration of War</a:t>
            </a:r>
            <a:endParaRPr lang="en-US" dirty="0"/>
          </a:p>
        </p:txBody>
      </p:sp>
      <p:sp>
        <p:nvSpPr>
          <p:cNvPr id="3" name="Content Placeholder 2"/>
          <p:cNvSpPr>
            <a:spLocks noGrp="1"/>
          </p:cNvSpPr>
          <p:nvPr>
            <p:ph sz="half" idx="1"/>
          </p:nvPr>
        </p:nvSpPr>
        <p:spPr>
          <a:xfrm>
            <a:off x="228600" y="5410200"/>
            <a:ext cx="8686800" cy="1096963"/>
          </a:xfrm>
        </p:spPr>
        <p:txBody>
          <a:bodyPr/>
          <a:lstStyle/>
          <a:p>
            <a:r>
              <a:rPr lang="en-US" dirty="0" smtClean="0"/>
              <a:t>On September 6</a:t>
            </a:r>
            <a:r>
              <a:rPr lang="en-US" baseline="30000" dirty="0" smtClean="0"/>
              <a:t>th</a:t>
            </a:r>
            <a:r>
              <a:rPr lang="en-US" dirty="0" smtClean="0"/>
              <a:t>, 1940 the U.S. agreed to transfer to Great Britain fifty old destroyers left over from WWI.</a:t>
            </a:r>
            <a:endParaRPr lang="en-US" dirty="0"/>
          </a:p>
        </p:txBody>
      </p:sp>
      <p:pic>
        <p:nvPicPr>
          <p:cNvPr id="113666" name="Picture 2" descr="http://www.history.navy.mil/photos/images/i00000/i00401.jpg"/>
          <p:cNvPicPr>
            <a:picLocks noChangeAspect="1" noChangeArrowheads="1"/>
          </p:cNvPicPr>
          <p:nvPr/>
        </p:nvPicPr>
        <p:blipFill>
          <a:blip r:embed="rId3" cstate="print"/>
          <a:srcRect/>
          <a:stretch>
            <a:fillRect/>
          </a:stretch>
        </p:blipFill>
        <p:spPr bwMode="auto">
          <a:xfrm>
            <a:off x="914400" y="914400"/>
            <a:ext cx="7048500" cy="433387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Germany is to blame!</a:t>
            </a:r>
          </a:p>
        </p:txBody>
      </p:sp>
      <p:sp>
        <p:nvSpPr>
          <p:cNvPr id="79875" name="Rectangle 3"/>
          <p:cNvSpPr>
            <a:spLocks noGrp="1" noChangeArrowheads="1"/>
          </p:cNvSpPr>
          <p:nvPr>
            <p:ph idx="1"/>
          </p:nvPr>
        </p:nvSpPr>
        <p:spPr/>
        <p:txBody>
          <a:bodyPr/>
          <a:lstStyle/>
          <a:p>
            <a:r>
              <a:rPr lang="en-US"/>
              <a:t>The Treaty of Versailles blamed Germany for WWI.  It claimed that Germany was the aggressor throughout the conflict.  The treaty set up harsh punishments for Germany which included:</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 Involvement Prior To Its Declaration of War</a:t>
            </a:r>
            <a:endParaRPr lang="en-US" dirty="0"/>
          </a:p>
        </p:txBody>
      </p:sp>
      <p:sp>
        <p:nvSpPr>
          <p:cNvPr id="3" name="Content Placeholder 2"/>
          <p:cNvSpPr>
            <a:spLocks noGrp="1"/>
          </p:cNvSpPr>
          <p:nvPr>
            <p:ph sz="half" idx="1"/>
          </p:nvPr>
        </p:nvSpPr>
        <p:spPr>
          <a:xfrm>
            <a:off x="0" y="1600200"/>
            <a:ext cx="4495800" cy="4525963"/>
          </a:xfrm>
        </p:spPr>
        <p:txBody>
          <a:bodyPr>
            <a:normAutofit fontScale="77500" lnSpcReduction="20000"/>
          </a:bodyPr>
          <a:lstStyle/>
          <a:p>
            <a:r>
              <a:rPr lang="en-US" dirty="0" smtClean="0"/>
              <a:t>In 1941 the Lend-Lease Act was passed.  It allowed the U.S. military to lend and lease American military munitions to the allies to help them fight the axis powers.  This was a huge shot in the arm for the allies, and by the end of the war over $50 billion American supplies had been given to the allies.</a:t>
            </a:r>
          </a:p>
          <a:p>
            <a:r>
              <a:rPr lang="en-US" dirty="0" smtClean="0"/>
              <a:t>The Lend-Lease Act led to a few limited direct military conflicts between the U.S. and Germany, but neither declared war upon the other.</a:t>
            </a:r>
            <a:endParaRPr lang="en-US" dirty="0"/>
          </a:p>
        </p:txBody>
      </p:sp>
      <p:pic>
        <p:nvPicPr>
          <p:cNvPr id="112642" name="Picture 2" descr="http://orpheus.ucsd.edu/speccoll/dspolitic/pm/10910cs.jpg"/>
          <p:cNvPicPr>
            <a:picLocks noChangeAspect="1" noChangeArrowheads="1"/>
          </p:cNvPicPr>
          <p:nvPr/>
        </p:nvPicPr>
        <p:blipFill>
          <a:blip r:embed="rId3" cstate="print"/>
          <a:srcRect/>
          <a:stretch>
            <a:fillRect/>
          </a:stretch>
        </p:blipFill>
        <p:spPr bwMode="auto">
          <a:xfrm>
            <a:off x="4497968" y="1828800"/>
            <a:ext cx="4493632" cy="3733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t>Lend-Lease</a:t>
            </a:r>
          </a:p>
        </p:txBody>
      </p:sp>
      <p:sp>
        <p:nvSpPr>
          <p:cNvPr id="120835" name="Rectangle 3"/>
          <p:cNvSpPr>
            <a:spLocks noGrp="1" noChangeArrowheads="1"/>
          </p:cNvSpPr>
          <p:nvPr>
            <p:ph idx="1"/>
          </p:nvPr>
        </p:nvSpPr>
        <p:spPr>
          <a:xfrm>
            <a:off x="685800" y="1981200"/>
            <a:ext cx="8001000" cy="4114800"/>
          </a:xfrm>
        </p:spPr>
        <p:txBody>
          <a:bodyPr/>
          <a:lstStyle/>
          <a:p>
            <a:pPr>
              <a:lnSpc>
                <a:spcPct val="90000"/>
              </a:lnSpc>
            </a:pPr>
            <a:r>
              <a:rPr lang="en-US"/>
              <a:t>President Roosevelt said that Lend-Lease was like letting your neighbor use your hose to stop their house from burning down.</a:t>
            </a:r>
          </a:p>
          <a:p>
            <a:pPr>
              <a:lnSpc>
                <a:spcPct val="90000"/>
              </a:lnSpc>
              <a:buFont typeface="Wingdings" pitchFamily="2" charset="2"/>
              <a:buNone/>
            </a:pPr>
            <a:endParaRPr lang="en-US"/>
          </a:p>
          <a:p>
            <a:pPr>
              <a:lnSpc>
                <a:spcPct val="90000"/>
              </a:lnSpc>
            </a:pPr>
            <a:r>
              <a:rPr lang="en-US"/>
              <a:t>Critics of the bill said it was more like allowing your neighbors to borrow your gum and then expecting it back…</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t>U.S. Reaction to the War</a:t>
            </a:r>
          </a:p>
        </p:txBody>
      </p:sp>
      <p:sp>
        <p:nvSpPr>
          <p:cNvPr id="115715" name="Rectangle 3"/>
          <p:cNvSpPr>
            <a:spLocks noGrp="1" noChangeArrowheads="1"/>
          </p:cNvSpPr>
          <p:nvPr>
            <p:ph idx="1"/>
          </p:nvPr>
        </p:nvSpPr>
        <p:spPr/>
        <p:txBody>
          <a:bodyPr/>
          <a:lstStyle/>
          <a:p>
            <a:r>
              <a:rPr lang="en-US" dirty="0"/>
              <a:t>Most Americans were sympathetic to the French and British, however, following WWI they had become deeply isolationist.</a:t>
            </a:r>
          </a:p>
          <a:p>
            <a:r>
              <a:rPr lang="en-US" dirty="0"/>
              <a:t>A poll taken in 1937 showed that 70 percent of Americans thought that the U.S. should have stayed out of WWI.</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normAutofit/>
          </a:bodyPr>
          <a:lstStyle/>
          <a:p>
            <a:r>
              <a:rPr lang="en-US" sz="4000"/>
              <a:t>The Neutrality Acts of 1935-1937</a:t>
            </a:r>
          </a:p>
        </p:txBody>
      </p:sp>
      <p:sp>
        <p:nvSpPr>
          <p:cNvPr id="116739" name="Rectangle 3"/>
          <p:cNvSpPr>
            <a:spLocks noGrp="1" noChangeArrowheads="1"/>
          </p:cNvSpPr>
          <p:nvPr>
            <p:ph idx="1"/>
          </p:nvPr>
        </p:nvSpPr>
        <p:spPr>
          <a:xfrm>
            <a:off x="381000" y="1981200"/>
            <a:ext cx="8077200" cy="4114800"/>
          </a:xfrm>
        </p:spPr>
        <p:txBody>
          <a:bodyPr/>
          <a:lstStyle/>
          <a:p>
            <a:r>
              <a:rPr lang="en-US"/>
              <a:t>Laws were passed prior to the war, that attempted to make sure that America would stay neutral.  The Neutrality Acts made it illegal for the U.S. government to supply money or arms to “belligerent” powers—in other words, countries at war.</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t>The Election of 1940</a:t>
            </a:r>
          </a:p>
        </p:txBody>
      </p:sp>
      <p:sp>
        <p:nvSpPr>
          <p:cNvPr id="117763" name="Rectangle 3"/>
          <p:cNvSpPr>
            <a:spLocks noGrp="1" noChangeArrowheads="1"/>
          </p:cNvSpPr>
          <p:nvPr>
            <p:ph idx="1"/>
          </p:nvPr>
        </p:nvSpPr>
        <p:spPr/>
        <p:txBody>
          <a:bodyPr/>
          <a:lstStyle/>
          <a:p>
            <a:r>
              <a:rPr lang="en-US"/>
              <a:t>In 1940, Franklin Roosevelt was elected for an unprecedented 3</a:t>
            </a:r>
            <a:r>
              <a:rPr lang="en-US" baseline="30000"/>
              <a:t>rd</a:t>
            </a:r>
            <a:r>
              <a:rPr lang="en-US"/>
              <a:t> term.  See the 25</a:t>
            </a:r>
            <a:r>
              <a:rPr lang="en-US" baseline="30000"/>
              <a:t>th</a:t>
            </a:r>
            <a:r>
              <a:rPr lang="en-US"/>
              <a:t> Amendment.</a:t>
            </a:r>
          </a:p>
          <a:p>
            <a:r>
              <a:rPr lang="en-US"/>
              <a:t>Americans elected him, because they thought he might be able to keep them out of war.</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Grp="1" noChangeArrowheads="1"/>
          </p:cNvSpPr>
          <p:nvPr>
            <p:ph idx="1"/>
          </p:nvPr>
        </p:nvSpPr>
        <p:spPr/>
        <p:txBody>
          <a:bodyPr/>
          <a:lstStyle/>
          <a:p>
            <a:endParaRPr lang="en-US"/>
          </a:p>
        </p:txBody>
      </p:sp>
      <p:pic>
        <p:nvPicPr>
          <p:cNvPr id="173061" name="Picture 5" descr="roosevelt-memorial-washington-dc"/>
          <p:cNvPicPr>
            <a:picLocks noChangeAspect="1" noChangeArrowheads="1"/>
          </p:cNvPicPr>
          <p:nvPr/>
        </p:nvPicPr>
        <p:blipFill>
          <a:blip r:embed="rId3" cstate="print"/>
          <a:srcRect/>
          <a:stretch>
            <a:fillRect/>
          </a:stretch>
        </p:blipFill>
        <p:spPr bwMode="auto">
          <a:xfrm>
            <a:off x="1524000" y="1903413"/>
            <a:ext cx="6858000" cy="38227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normAutofit fontScale="90000"/>
          </a:bodyPr>
          <a:lstStyle/>
          <a:p>
            <a:r>
              <a:rPr lang="en-US" sz="4000"/>
              <a:t>America Slowly Moves Away From Isolationism</a:t>
            </a:r>
          </a:p>
        </p:txBody>
      </p:sp>
      <p:sp>
        <p:nvSpPr>
          <p:cNvPr id="118787" name="Rectangle 3"/>
          <p:cNvSpPr>
            <a:spLocks noGrp="1" noChangeArrowheads="1"/>
          </p:cNvSpPr>
          <p:nvPr>
            <p:ph idx="1"/>
          </p:nvPr>
        </p:nvSpPr>
        <p:spPr/>
        <p:txBody>
          <a:bodyPr/>
          <a:lstStyle/>
          <a:p>
            <a:pPr>
              <a:lnSpc>
                <a:spcPct val="90000"/>
              </a:lnSpc>
            </a:pPr>
            <a:r>
              <a:rPr lang="en-US"/>
              <a:t>In 1939 the U.S. created the “Cash and Carry” program.</a:t>
            </a:r>
          </a:p>
          <a:p>
            <a:pPr>
              <a:lnSpc>
                <a:spcPct val="90000"/>
              </a:lnSpc>
              <a:buFont typeface="Wingdings" pitchFamily="2" charset="2"/>
              <a:buNone/>
            </a:pPr>
            <a:endParaRPr lang="en-US"/>
          </a:p>
          <a:p>
            <a:pPr>
              <a:lnSpc>
                <a:spcPct val="90000"/>
              </a:lnSpc>
            </a:pPr>
            <a:r>
              <a:rPr lang="en-US"/>
              <a:t>The law allowed Allied powers to purchase American weapons and goods as long as they paid cash and then shipped them from American ports themselves. NO Delivery!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normAutofit fontScale="90000"/>
          </a:bodyPr>
          <a:lstStyle/>
          <a:p>
            <a:r>
              <a:rPr lang="en-US" sz="4000"/>
              <a:t>America Slowly Moves Away From Isolationism</a:t>
            </a:r>
          </a:p>
        </p:txBody>
      </p:sp>
      <p:sp>
        <p:nvSpPr>
          <p:cNvPr id="119811" name="Rectangle 3"/>
          <p:cNvSpPr>
            <a:spLocks noGrp="1" noChangeArrowheads="1"/>
          </p:cNvSpPr>
          <p:nvPr>
            <p:ph idx="1"/>
          </p:nvPr>
        </p:nvSpPr>
        <p:spPr>
          <a:xfrm>
            <a:off x="685800" y="1981200"/>
            <a:ext cx="8229600" cy="4114800"/>
          </a:xfrm>
        </p:spPr>
        <p:txBody>
          <a:bodyPr/>
          <a:lstStyle/>
          <a:p>
            <a:pPr>
              <a:lnSpc>
                <a:spcPct val="90000"/>
              </a:lnSpc>
            </a:pPr>
            <a:r>
              <a:rPr lang="en-US"/>
              <a:t>Sensing the desperation of the Allied cause, in 1941 the U.S. went a step further and passed the “Lend-Lease” bill.  </a:t>
            </a:r>
          </a:p>
          <a:p>
            <a:pPr>
              <a:lnSpc>
                <a:spcPct val="90000"/>
              </a:lnSpc>
              <a:buFont typeface="Wingdings" pitchFamily="2" charset="2"/>
              <a:buNone/>
            </a:pPr>
            <a:endParaRPr lang="en-US"/>
          </a:p>
          <a:p>
            <a:pPr>
              <a:lnSpc>
                <a:spcPct val="90000"/>
              </a:lnSpc>
            </a:pPr>
            <a:r>
              <a:rPr lang="en-US"/>
              <a:t>The bill allowed Allied forces to lease U.S. vessels and weaponry, with the understanding that they would be returned following the war…</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a:t>Meanwhile in Japan…	</a:t>
            </a:r>
          </a:p>
        </p:txBody>
      </p:sp>
      <p:sp>
        <p:nvSpPr>
          <p:cNvPr id="121859" name="Rectangle 3"/>
          <p:cNvSpPr>
            <a:spLocks noGrp="1" noChangeArrowheads="1"/>
          </p:cNvSpPr>
          <p:nvPr>
            <p:ph idx="1"/>
          </p:nvPr>
        </p:nvSpPr>
        <p:spPr/>
        <p:txBody>
          <a:bodyPr/>
          <a:lstStyle/>
          <a:p>
            <a:r>
              <a:rPr lang="en-US"/>
              <a:t>Hitler’s triumphs in western Europe encouraged Japan to expand further into Asia.</a:t>
            </a:r>
          </a:p>
          <a:p>
            <a:r>
              <a:rPr lang="en-US"/>
              <a:t>Japan envisioned an empire that included China, Southeast Asia and the Western Pacific.  It invaded took over many countries from this vision.</a:t>
            </a:r>
          </a:p>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endParaRPr lang="en-US"/>
          </a:p>
        </p:txBody>
      </p:sp>
      <p:sp>
        <p:nvSpPr>
          <p:cNvPr id="122883" name="Rectangle 3"/>
          <p:cNvSpPr>
            <a:spLocks noGrp="1" noChangeArrowheads="1"/>
          </p:cNvSpPr>
          <p:nvPr>
            <p:ph idx="1"/>
          </p:nvPr>
        </p:nvSpPr>
        <p:spPr/>
        <p:txBody>
          <a:bodyPr/>
          <a:lstStyle/>
          <a:p>
            <a:endParaRPr lang="en-US"/>
          </a:p>
        </p:txBody>
      </p:sp>
      <p:pic>
        <p:nvPicPr>
          <p:cNvPr id="122885" name="Picture 5" descr="jap_empire"/>
          <p:cNvPicPr>
            <a:picLocks noChangeAspect="1" noChangeArrowheads="1"/>
          </p:cNvPicPr>
          <p:nvPr/>
        </p:nvPicPr>
        <p:blipFill>
          <a:blip r:embed="rId3" cstate="print"/>
          <a:srcRect/>
          <a:stretch>
            <a:fillRect/>
          </a:stretch>
        </p:blipFill>
        <p:spPr bwMode="auto">
          <a:xfrm>
            <a:off x="1143000" y="0"/>
            <a:ext cx="5926138"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t>Germany is to blame!</a:t>
            </a:r>
          </a:p>
        </p:txBody>
      </p:sp>
      <p:sp>
        <p:nvSpPr>
          <p:cNvPr id="80899" name="Rectangle 3"/>
          <p:cNvSpPr>
            <a:spLocks noGrp="1" noChangeArrowheads="1"/>
          </p:cNvSpPr>
          <p:nvPr>
            <p:ph idx="1"/>
          </p:nvPr>
        </p:nvSpPr>
        <p:spPr/>
        <p:txBody>
          <a:bodyPr/>
          <a:lstStyle/>
          <a:p>
            <a:r>
              <a:rPr lang="en-US"/>
              <a:t>Germany was disarmed, stripped of its colonies, forced to admit sole blame for the war, and saddled with whopping reparation payments to the allies.</a:t>
            </a:r>
          </a:p>
          <a:p>
            <a:r>
              <a:rPr lang="en-US"/>
              <a:t>Parts of Germany were taken from it and added to Czechoslovakia and Poland.</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US"/>
              <a:t>America’s Response</a:t>
            </a:r>
          </a:p>
        </p:txBody>
      </p:sp>
      <p:sp>
        <p:nvSpPr>
          <p:cNvPr id="123907" name="Rectangle 3"/>
          <p:cNvSpPr>
            <a:spLocks noGrp="1" noChangeArrowheads="1"/>
          </p:cNvSpPr>
          <p:nvPr>
            <p:ph idx="1"/>
          </p:nvPr>
        </p:nvSpPr>
        <p:spPr/>
        <p:txBody>
          <a:bodyPr/>
          <a:lstStyle/>
          <a:p>
            <a:r>
              <a:rPr lang="en-US" sz="2800"/>
              <a:t>America wanted China and the rest of the countries in the western Pacific to remain open to trade.  They vehemently opposed Japanese expansion.</a:t>
            </a:r>
          </a:p>
          <a:p>
            <a:pPr>
              <a:buFont typeface="Wingdings" pitchFamily="2" charset="2"/>
              <a:buNone/>
            </a:pPr>
            <a:endParaRPr lang="en-US" sz="2800"/>
          </a:p>
          <a:p>
            <a:r>
              <a:rPr lang="en-US" sz="2800"/>
              <a:t>The U.S. stopped exporting metal and fuel to Japan.  It froze all Japanese assets in the U.S. and put a complete moratorium on trade with Japan.</a:t>
            </a:r>
          </a:p>
          <a:p>
            <a:pPr>
              <a:buFont typeface="Wingdings" pitchFamily="2" charset="2"/>
              <a:buNone/>
            </a:pPr>
            <a:endParaRPr lang="en-US" sz="280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normAutofit/>
          </a:bodyPr>
          <a:lstStyle/>
          <a:p>
            <a:r>
              <a:rPr lang="en-US" sz="4000"/>
              <a:t>Japan completes the Tripartite Pact</a:t>
            </a:r>
          </a:p>
        </p:txBody>
      </p:sp>
      <p:sp>
        <p:nvSpPr>
          <p:cNvPr id="124931" name="Rectangle 3"/>
          <p:cNvSpPr>
            <a:spLocks noGrp="1" noChangeArrowheads="1"/>
          </p:cNvSpPr>
          <p:nvPr>
            <p:ph idx="1"/>
          </p:nvPr>
        </p:nvSpPr>
        <p:spPr/>
        <p:txBody>
          <a:bodyPr/>
          <a:lstStyle/>
          <a:p>
            <a:r>
              <a:rPr lang="en-US"/>
              <a:t>In response, Japan signs an alliance with Germany and Italy.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4" name="Rectangle 12"/>
          <p:cNvSpPr>
            <a:spLocks noGrp="1" noChangeArrowheads="1"/>
          </p:cNvSpPr>
          <p:nvPr>
            <p:ph type="title"/>
          </p:nvPr>
        </p:nvSpPr>
        <p:spPr/>
        <p:txBody>
          <a:bodyPr/>
          <a:lstStyle/>
          <a:p>
            <a:r>
              <a:rPr lang="en-US"/>
              <a:t>Allies - The Good (sort of)</a:t>
            </a:r>
          </a:p>
        </p:txBody>
      </p:sp>
      <p:sp>
        <p:nvSpPr>
          <p:cNvPr id="18446" name="Rectangle 14"/>
          <p:cNvSpPr>
            <a:spLocks noGrp="1" noChangeArrowheads="1"/>
          </p:cNvSpPr>
          <p:nvPr>
            <p:ph idx="1"/>
          </p:nvPr>
        </p:nvSpPr>
        <p:spPr/>
        <p:txBody>
          <a:bodyPr/>
          <a:lstStyle/>
          <a:p>
            <a:endParaRPr lang="en-US"/>
          </a:p>
        </p:txBody>
      </p:sp>
      <p:pic>
        <p:nvPicPr>
          <p:cNvPr id="18448" name="Picture 16" descr="stalin"/>
          <p:cNvPicPr>
            <a:picLocks noChangeAspect="1" noChangeArrowheads="1"/>
          </p:cNvPicPr>
          <p:nvPr/>
        </p:nvPicPr>
        <p:blipFill>
          <a:blip r:embed="rId3" cstate="print"/>
          <a:srcRect/>
          <a:stretch>
            <a:fillRect/>
          </a:stretch>
        </p:blipFill>
        <p:spPr bwMode="auto">
          <a:xfrm>
            <a:off x="533400" y="2209800"/>
            <a:ext cx="1905000" cy="3019425"/>
          </a:xfrm>
          <a:prstGeom prst="rect">
            <a:avLst/>
          </a:prstGeom>
          <a:noFill/>
        </p:spPr>
      </p:pic>
      <p:pic>
        <p:nvPicPr>
          <p:cNvPr id="18450" name="Picture 18" descr="fdr"/>
          <p:cNvPicPr>
            <a:picLocks noChangeAspect="1" noChangeArrowheads="1"/>
          </p:cNvPicPr>
          <p:nvPr/>
        </p:nvPicPr>
        <p:blipFill>
          <a:blip r:embed="rId4" cstate="print"/>
          <a:srcRect/>
          <a:stretch>
            <a:fillRect/>
          </a:stretch>
        </p:blipFill>
        <p:spPr bwMode="auto">
          <a:xfrm>
            <a:off x="2819400" y="2209800"/>
            <a:ext cx="2330450" cy="2971800"/>
          </a:xfrm>
          <a:prstGeom prst="rect">
            <a:avLst/>
          </a:prstGeom>
          <a:noFill/>
        </p:spPr>
      </p:pic>
      <p:pic>
        <p:nvPicPr>
          <p:cNvPr id="18452" name="Picture 20" descr="churchill(karsh)"/>
          <p:cNvPicPr>
            <a:picLocks noChangeAspect="1" noChangeArrowheads="1"/>
          </p:cNvPicPr>
          <p:nvPr/>
        </p:nvPicPr>
        <p:blipFill>
          <a:blip r:embed="rId5" cstate="print"/>
          <a:srcRect/>
          <a:stretch>
            <a:fillRect/>
          </a:stretch>
        </p:blipFill>
        <p:spPr bwMode="auto">
          <a:xfrm>
            <a:off x="5562600" y="2209800"/>
            <a:ext cx="2387600" cy="297180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a:t>Axis - The Bad</a:t>
            </a:r>
          </a:p>
        </p:txBody>
      </p:sp>
      <p:pic>
        <p:nvPicPr>
          <p:cNvPr id="125956" name="Picture 4" descr="mussolini">
            <a:hlinkClick r:id="rId3"/>
          </p:cNvPr>
          <p:cNvPicPr>
            <a:picLocks noGrp="1" noChangeAspect="1" noChangeArrowheads="1"/>
          </p:cNvPicPr>
          <p:nvPr>
            <p:ph sz="half" idx="1"/>
          </p:nvPr>
        </p:nvPicPr>
        <p:blipFill>
          <a:blip r:embed="rId4" cstate="print"/>
          <a:srcRect/>
          <a:stretch>
            <a:fillRect/>
          </a:stretch>
        </p:blipFill>
        <p:spPr>
          <a:xfrm>
            <a:off x="893763" y="1752600"/>
            <a:ext cx="2154237" cy="2901950"/>
          </a:xfrm>
          <a:ln/>
        </p:spPr>
      </p:pic>
      <p:pic>
        <p:nvPicPr>
          <p:cNvPr id="125958" name="Picture 6" descr="hitnr15"/>
          <p:cNvPicPr>
            <a:picLocks noGrp="1" noChangeAspect="1" noChangeArrowheads="1"/>
          </p:cNvPicPr>
          <p:nvPr>
            <p:ph sz="quarter" idx="2"/>
          </p:nvPr>
        </p:nvPicPr>
        <p:blipFill>
          <a:blip r:embed="rId5" cstate="print"/>
          <a:srcRect/>
          <a:stretch>
            <a:fillRect/>
          </a:stretch>
        </p:blipFill>
        <p:spPr>
          <a:xfrm>
            <a:off x="3505200" y="1752600"/>
            <a:ext cx="1931988" cy="2895600"/>
          </a:xfrm>
          <a:noFill/>
          <a:ln/>
        </p:spPr>
      </p:pic>
      <p:pic>
        <p:nvPicPr>
          <p:cNvPr id="125967" name="Picture 15" descr="tojo"/>
          <p:cNvPicPr>
            <a:picLocks noGrp="1" noChangeAspect="1" noChangeArrowheads="1"/>
          </p:cNvPicPr>
          <p:nvPr>
            <p:ph sz="quarter" idx="3"/>
          </p:nvPr>
        </p:nvPicPr>
        <p:blipFill>
          <a:blip r:embed="rId6" cstate="print"/>
          <a:srcRect/>
          <a:stretch>
            <a:fillRect/>
          </a:stretch>
        </p:blipFill>
        <p:spPr>
          <a:xfrm>
            <a:off x="5715000" y="1752600"/>
            <a:ext cx="2012950" cy="2971800"/>
          </a:xfrm>
        </p:spPr>
      </p:pic>
      <p:sp>
        <p:nvSpPr>
          <p:cNvPr id="125963" name="Text Box 11"/>
          <p:cNvSpPr txBox="1">
            <a:spLocks noChangeArrowheads="1"/>
          </p:cNvSpPr>
          <p:nvPr/>
        </p:nvSpPr>
        <p:spPr bwMode="auto">
          <a:xfrm>
            <a:off x="609600" y="5257800"/>
            <a:ext cx="7864475" cy="457200"/>
          </a:xfrm>
          <a:prstGeom prst="rect">
            <a:avLst/>
          </a:prstGeom>
          <a:noFill/>
          <a:ln w="9525">
            <a:noFill/>
            <a:miter lim="800000"/>
            <a:headEnd/>
            <a:tailEnd/>
          </a:ln>
          <a:effectLst/>
        </p:spPr>
        <p:txBody>
          <a:bodyPr>
            <a:spAutoFit/>
          </a:bodyPr>
          <a:lstStyle/>
          <a:p>
            <a:r>
              <a:rPr lang="en-US"/>
              <a:t>Mussolini, Hitler and Hideki Tojo</a:t>
            </a:r>
          </a:p>
        </p:txBody>
      </p:sp>
      <p:sp>
        <p:nvSpPr>
          <p:cNvPr id="125964" name="Text Box 12"/>
          <p:cNvSpPr txBox="1">
            <a:spLocks noChangeArrowheads="1"/>
          </p:cNvSpPr>
          <p:nvPr/>
        </p:nvSpPr>
        <p:spPr bwMode="auto">
          <a:xfrm>
            <a:off x="685800" y="5680075"/>
            <a:ext cx="1463675" cy="457200"/>
          </a:xfrm>
          <a:prstGeom prst="rect">
            <a:avLst/>
          </a:prstGeom>
          <a:noFill/>
          <a:ln w="9525">
            <a:noFill/>
            <a:miter lim="800000"/>
            <a:headEnd/>
            <a:tailEnd/>
          </a:ln>
          <a:effectLst/>
        </p:spPr>
        <p:txBody>
          <a:bodyPr>
            <a:spAutoFit/>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t>The Ugly</a:t>
            </a:r>
          </a:p>
        </p:txBody>
      </p:sp>
      <p:sp>
        <p:nvSpPr>
          <p:cNvPr id="130051" name="Rectangle 3"/>
          <p:cNvSpPr>
            <a:spLocks noGrp="1" noChangeArrowheads="1"/>
          </p:cNvSpPr>
          <p:nvPr>
            <p:ph idx="1"/>
          </p:nvPr>
        </p:nvSpPr>
        <p:spPr/>
        <p:txBody>
          <a:bodyPr/>
          <a:lstStyle/>
          <a:p>
            <a:endParaRPr lang="en-US"/>
          </a:p>
        </p:txBody>
      </p:sp>
      <p:pic>
        <p:nvPicPr>
          <p:cNvPr id="130053" name="Picture 5" descr="carrot%20top"/>
          <p:cNvPicPr>
            <a:picLocks noChangeAspect="1" noChangeArrowheads="1"/>
          </p:cNvPicPr>
          <p:nvPr/>
        </p:nvPicPr>
        <p:blipFill>
          <a:blip r:embed="rId3" cstate="print"/>
          <a:srcRect/>
          <a:stretch>
            <a:fillRect/>
          </a:stretch>
        </p:blipFill>
        <p:spPr bwMode="auto">
          <a:xfrm>
            <a:off x="3276600" y="1524000"/>
            <a:ext cx="4219575" cy="4886325"/>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US"/>
              <a:t>Prelude to Pearl Harbor</a:t>
            </a:r>
          </a:p>
        </p:txBody>
      </p:sp>
      <p:sp>
        <p:nvSpPr>
          <p:cNvPr id="131075" name="Rectangle 3"/>
          <p:cNvSpPr>
            <a:spLocks noGrp="1" noChangeArrowheads="1"/>
          </p:cNvSpPr>
          <p:nvPr>
            <p:ph idx="1"/>
          </p:nvPr>
        </p:nvSpPr>
        <p:spPr/>
        <p:txBody>
          <a:bodyPr/>
          <a:lstStyle/>
          <a:p>
            <a:r>
              <a:rPr lang="en-US" dirty="0"/>
              <a:t>The U.S. quickly got news that Japan was preparing for war.  Very few took the threat seriously.  Most Americans viewed the Japanese as caricatures.  Weak, half-blind, and </a:t>
            </a:r>
            <a:r>
              <a:rPr lang="en-US" dirty="0" smtClean="0"/>
              <a:t>too </a:t>
            </a:r>
            <a:r>
              <a:rPr lang="en-US" dirty="0"/>
              <a:t>goofy to take seriously.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1" name="Rectangle 5"/>
          <p:cNvSpPr>
            <a:spLocks noGrp="1" noChangeArrowheads="1"/>
          </p:cNvSpPr>
          <p:nvPr>
            <p:ph type="title"/>
          </p:nvPr>
        </p:nvSpPr>
        <p:spPr/>
        <p:txBody>
          <a:bodyPr>
            <a:normAutofit/>
          </a:bodyPr>
          <a:lstStyle/>
          <a:p>
            <a:r>
              <a:rPr lang="en-US" sz="4000"/>
              <a:t>Typical Racist Cartoon before the war.</a:t>
            </a:r>
          </a:p>
        </p:txBody>
      </p:sp>
      <p:pic>
        <p:nvPicPr>
          <p:cNvPr id="132100" name="Picture 4" descr="86"/>
          <p:cNvPicPr>
            <a:picLocks noGrp="1" noChangeAspect="1" noChangeArrowheads="1"/>
          </p:cNvPicPr>
          <p:nvPr>
            <p:ph idx="1"/>
          </p:nvPr>
        </p:nvPicPr>
        <p:blipFill>
          <a:blip r:embed="rId3" cstate="print"/>
          <a:srcRect/>
          <a:stretch>
            <a:fillRect/>
          </a:stretch>
        </p:blipFill>
        <p:spPr>
          <a:xfrm>
            <a:off x="685800" y="1600200"/>
            <a:ext cx="3570288" cy="4968875"/>
          </a:xfrm>
          <a:noFill/>
          <a:ln/>
        </p:spPr>
      </p:pic>
      <p:pic>
        <p:nvPicPr>
          <p:cNvPr id="132103" name="Picture 7"/>
          <p:cNvPicPr>
            <a:picLocks noChangeAspect="1" noChangeArrowheads="1"/>
          </p:cNvPicPr>
          <p:nvPr/>
        </p:nvPicPr>
        <p:blipFill>
          <a:blip r:embed="rId4" cstate="print"/>
          <a:srcRect/>
          <a:stretch>
            <a:fillRect/>
          </a:stretch>
        </p:blipFill>
        <p:spPr bwMode="auto">
          <a:xfrm>
            <a:off x="5410200" y="2057400"/>
            <a:ext cx="3019425"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en-US"/>
              <a:t>Pearl Harbor</a:t>
            </a:r>
          </a:p>
        </p:txBody>
      </p:sp>
      <p:sp>
        <p:nvSpPr>
          <p:cNvPr id="134147" name="Rectangle 3"/>
          <p:cNvSpPr>
            <a:spLocks noGrp="1" noChangeArrowheads="1"/>
          </p:cNvSpPr>
          <p:nvPr>
            <p:ph idx="1"/>
          </p:nvPr>
        </p:nvSpPr>
        <p:spPr/>
        <p:txBody>
          <a:bodyPr/>
          <a:lstStyle/>
          <a:p>
            <a:r>
              <a:rPr lang="en-US"/>
              <a:t>On December 7</a:t>
            </a:r>
            <a:r>
              <a:rPr lang="en-US" baseline="30000"/>
              <a:t>th</a:t>
            </a:r>
            <a:r>
              <a:rPr lang="en-US"/>
              <a:t>, 1941 the Japanese attacked Pearl Harbor in Hawaii.</a:t>
            </a:r>
          </a:p>
          <a:p>
            <a:r>
              <a:rPr lang="en-US"/>
              <a:t>America’s forces were caught totally unprepared.  </a:t>
            </a:r>
          </a:p>
          <a:p>
            <a:r>
              <a:rPr lang="en-US"/>
              <a:t>Losses included:  Dozens of Warships, 350 Aircraft and 2400 American lives.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7" name="Picture 7" descr="zero"/>
          <p:cNvPicPr>
            <a:picLocks noChangeAspect="1" noChangeArrowheads="1"/>
          </p:cNvPicPr>
          <p:nvPr/>
        </p:nvPicPr>
        <p:blipFill>
          <a:blip r:embed="rId3" cstate="print"/>
          <a:srcRect/>
          <a:stretch>
            <a:fillRect/>
          </a:stretch>
        </p:blipFill>
        <p:spPr bwMode="auto">
          <a:xfrm>
            <a:off x="1066800" y="1219200"/>
            <a:ext cx="6705600" cy="4657725"/>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endParaRPr lang="en-US"/>
          </a:p>
        </p:txBody>
      </p:sp>
      <p:sp>
        <p:nvSpPr>
          <p:cNvPr id="31747" name="Rectangle 3"/>
          <p:cNvSpPr>
            <a:spLocks noGrp="1" noChangeArrowheads="1"/>
          </p:cNvSpPr>
          <p:nvPr>
            <p:ph idx="1"/>
          </p:nvPr>
        </p:nvSpPr>
        <p:spPr/>
        <p:txBody>
          <a:bodyPr/>
          <a:lstStyle/>
          <a:p>
            <a:endParaRPr lang="en-US"/>
          </a:p>
        </p:txBody>
      </p:sp>
      <p:pic>
        <p:nvPicPr>
          <p:cNvPr id="31749" name="Picture 5" descr="picture4"/>
          <p:cNvPicPr>
            <a:picLocks noChangeAspect="1" noChangeArrowheads="1"/>
          </p:cNvPicPr>
          <p:nvPr/>
        </p:nvPicPr>
        <p:blipFill>
          <a:blip r:embed="rId3" cstate="print"/>
          <a:srcRect/>
          <a:stretch>
            <a:fillRect/>
          </a:stretch>
        </p:blipFill>
        <p:spPr bwMode="auto">
          <a:xfrm>
            <a:off x="990600" y="1676400"/>
            <a:ext cx="7239000" cy="45370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a:bodyPr>
          <a:lstStyle/>
          <a:p>
            <a:r>
              <a:rPr lang="en-US"/>
              <a:t>Germany resented the Treaty	</a:t>
            </a:r>
          </a:p>
        </p:txBody>
      </p:sp>
      <p:sp>
        <p:nvSpPr>
          <p:cNvPr id="81923" name="Rectangle 3"/>
          <p:cNvSpPr>
            <a:spLocks noGrp="1" noChangeArrowheads="1"/>
          </p:cNvSpPr>
          <p:nvPr>
            <p:ph idx="1"/>
          </p:nvPr>
        </p:nvSpPr>
        <p:spPr/>
        <p:txBody>
          <a:bodyPr>
            <a:normAutofit/>
          </a:bodyPr>
          <a:lstStyle/>
          <a:p>
            <a:r>
              <a:rPr lang="en-US" sz="2800"/>
              <a:t>Germany forfeited 13 percent of its European territory (more than 27,000 square miles) and one-tenth of its population (between 6.5 and 7 million people). </a:t>
            </a:r>
          </a:p>
          <a:p>
            <a:r>
              <a:rPr lang="en-US" sz="2800"/>
              <a:t>Many Germans felt that the treaty was much to harsh.  They saw other countries as being equally responsible for the war, yet they were saddled with reparations and treated like they were the “bad guys”.</a:t>
            </a:r>
          </a:p>
          <a:p>
            <a:pPr>
              <a:buFont typeface="Wingdings" pitchFamily="2" charset="2"/>
              <a:buNone/>
            </a:pPr>
            <a:endParaRPr lang="en-US" sz="280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normAutofit/>
          </a:bodyPr>
          <a:lstStyle/>
          <a:p>
            <a:r>
              <a:rPr lang="en-US" sz="4000"/>
              <a:t>A Day that Will Live in Infamy	</a:t>
            </a:r>
          </a:p>
        </p:txBody>
      </p:sp>
      <p:sp>
        <p:nvSpPr>
          <p:cNvPr id="135171" name="Rectangle 3"/>
          <p:cNvSpPr>
            <a:spLocks noGrp="1" noChangeArrowheads="1"/>
          </p:cNvSpPr>
          <p:nvPr>
            <p:ph idx="1"/>
          </p:nvPr>
        </p:nvSpPr>
        <p:spPr/>
        <p:txBody>
          <a:bodyPr/>
          <a:lstStyle/>
          <a:p>
            <a:r>
              <a:rPr lang="en-US"/>
              <a:t>The next day, FDR asked Congress to declare war on Japan. The Senate unanimously backed the President.</a:t>
            </a:r>
          </a:p>
          <a:p>
            <a:r>
              <a:rPr lang="en-US"/>
              <a:t>One member of the House voted no.</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en-US"/>
              <a:t>Jeanette Rankin</a:t>
            </a:r>
          </a:p>
        </p:txBody>
      </p:sp>
      <p:pic>
        <p:nvPicPr>
          <p:cNvPr id="136197" name="Picture 5" descr="rankin"/>
          <p:cNvPicPr>
            <a:picLocks noChangeAspect="1" noChangeArrowheads="1"/>
          </p:cNvPicPr>
          <p:nvPr/>
        </p:nvPicPr>
        <p:blipFill>
          <a:blip r:embed="rId3" cstate="print"/>
          <a:srcRect/>
          <a:stretch>
            <a:fillRect/>
          </a:stretch>
        </p:blipFill>
        <p:spPr bwMode="auto">
          <a:xfrm>
            <a:off x="2133600" y="1905000"/>
            <a:ext cx="4081463" cy="4486275"/>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a:t>The Bataan Death March</a:t>
            </a:r>
          </a:p>
        </p:txBody>
      </p:sp>
      <p:sp>
        <p:nvSpPr>
          <p:cNvPr id="169987" name="Rectangle 3"/>
          <p:cNvSpPr>
            <a:spLocks noGrp="1" noChangeArrowheads="1"/>
          </p:cNvSpPr>
          <p:nvPr>
            <p:ph idx="1"/>
          </p:nvPr>
        </p:nvSpPr>
        <p:spPr/>
        <p:txBody>
          <a:bodyPr/>
          <a:lstStyle/>
          <a:p>
            <a:r>
              <a:rPr lang="en-US"/>
              <a:t>The Japanese quickly overran the Americans in the Philippines. </a:t>
            </a:r>
          </a:p>
          <a:p>
            <a:r>
              <a:rPr lang="en-US"/>
              <a:t>Upon taking control of the Philippines the Japanese commenced the Bataan Death March.</a:t>
            </a:r>
          </a:p>
          <a:p>
            <a:r>
              <a:rPr lang="en-US"/>
              <a:t>3 days, 90 miles, little or no food, very little water.</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endParaRPr lang="en-US"/>
          </a:p>
        </p:txBody>
      </p:sp>
      <p:sp>
        <p:nvSpPr>
          <p:cNvPr id="53251" name="Rectangle 3"/>
          <p:cNvSpPr>
            <a:spLocks noGrp="1" noChangeArrowheads="1"/>
          </p:cNvSpPr>
          <p:nvPr>
            <p:ph idx="1"/>
          </p:nvPr>
        </p:nvSpPr>
        <p:spPr/>
        <p:txBody>
          <a:bodyPr/>
          <a:lstStyle/>
          <a:p>
            <a:endParaRPr lang="en-US"/>
          </a:p>
        </p:txBody>
      </p:sp>
      <p:pic>
        <p:nvPicPr>
          <p:cNvPr id="53253" name="Picture 5" descr="Glenn on death march"/>
          <p:cNvPicPr>
            <a:picLocks noChangeAspect="1" noChangeArrowheads="1"/>
          </p:cNvPicPr>
          <p:nvPr/>
        </p:nvPicPr>
        <p:blipFill>
          <a:blip r:embed="rId3" cstate="print"/>
          <a:srcRect/>
          <a:stretch>
            <a:fillRect/>
          </a:stretch>
        </p:blipFill>
        <p:spPr bwMode="auto">
          <a:xfrm>
            <a:off x="914400" y="1981200"/>
            <a:ext cx="6286500" cy="4124325"/>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en-US"/>
              <a:t>All Out War!	</a:t>
            </a:r>
          </a:p>
        </p:txBody>
      </p:sp>
      <p:sp>
        <p:nvSpPr>
          <p:cNvPr id="137219" name="Rectangle 3"/>
          <p:cNvSpPr>
            <a:spLocks noGrp="1" noChangeArrowheads="1"/>
          </p:cNvSpPr>
          <p:nvPr>
            <p:ph idx="1"/>
          </p:nvPr>
        </p:nvSpPr>
        <p:spPr/>
        <p:txBody>
          <a:bodyPr/>
          <a:lstStyle/>
          <a:p>
            <a:r>
              <a:rPr lang="en-US"/>
              <a:t>Soon after America declared war on Japan, Germany and Italy honored their pact with Japan and declared war on the U.S.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sz="4000"/>
              <a:t>The War’s Effect on the Economy</a:t>
            </a:r>
          </a:p>
        </p:txBody>
      </p:sp>
      <p:sp>
        <p:nvSpPr>
          <p:cNvPr id="138243" name="Rectangle 3"/>
          <p:cNvSpPr>
            <a:spLocks noGrp="1" noChangeArrowheads="1"/>
          </p:cNvSpPr>
          <p:nvPr>
            <p:ph idx="1"/>
          </p:nvPr>
        </p:nvSpPr>
        <p:spPr/>
        <p:txBody>
          <a:bodyPr/>
          <a:lstStyle/>
          <a:p>
            <a:r>
              <a:rPr lang="en-US"/>
              <a:t>By late 1942 one-third of the U.S. economy was spent on war production.</a:t>
            </a:r>
          </a:p>
          <a:p>
            <a:r>
              <a:rPr lang="en-US"/>
              <a:t>The U.S. spent $320 billion on the war (an average $250 million per day).</a:t>
            </a:r>
          </a:p>
          <a:p>
            <a:r>
              <a:rPr lang="en-US"/>
              <a:t>Government spending on the war did what FDR’s New Deal never could—It completely ended the Great Depression.</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228600" y="304800"/>
            <a:ext cx="7772400" cy="838200"/>
          </a:xfrm>
        </p:spPr>
        <p:txBody>
          <a:bodyPr/>
          <a:lstStyle/>
          <a:p>
            <a:r>
              <a:rPr lang="en-US"/>
              <a:t>Financing the War</a:t>
            </a:r>
          </a:p>
        </p:txBody>
      </p:sp>
      <p:sp>
        <p:nvSpPr>
          <p:cNvPr id="139267" name="Rectangle 3"/>
          <p:cNvSpPr>
            <a:spLocks noGrp="1" noChangeArrowheads="1"/>
          </p:cNvSpPr>
          <p:nvPr>
            <p:ph idx="1"/>
          </p:nvPr>
        </p:nvSpPr>
        <p:spPr>
          <a:xfrm>
            <a:off x="685800" y="1447800"/>
            <a:ext cx="7772400" cy="4648200"/>
          </a:xfrm>
        </p:spPr>
        <p:txBody>
          <a:bodyPr/>
          <a:lstStyle/>
          <a:p>
            <a:r>
              <a:rPr lang="en-US"/>
              <a:t>The U.S. financed the war by selling Liberty Bonds…</a:t>
            </a:r>
          </a:p>
        </p:txBody>
      </p:sp>
      <p:pic>
        <p:nvPicPr>
          <p:cNvPr id="139268" name="Picture 4"/>
          <p:cNvPicPr>
            <a:picLocks noChangeAspect="1" noChangeArrowheads="1"/>
          </p:cNvPicPr>
          <p:nvPr/>
        </p:nvPicPr>
        <p:blipFill>
          <a:blip r:embed="rId3" cstate="print"/>
          <a:srcRect/>
          <a:stretch>
            <a:fillRect/>
          </a:stretch>
        </p:blipFill>
        <p:spPr bwMode="auto">
          <a:xfrm>
            <a:off x="2209800" y="2743200"/>
            <a:ext cx="4648200" cy="38782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9" name="Picture 5" descr="89_1934"/>
          <p:cNvPicPr>
            <a:picLocks noChangeAspect="1" noChangeArrowheads="1"/>
          </p:cNvPicPr>
          <p:nvPr/>
        </p:nvPicPr>
        <p:blipFill>
          <a:blip r:embed="rId3" cstate="print"/>
          <a:srcRect/>
          <a:stretch>
            <a:fillRect/>
          </a:stretch>
        </p:blipFill>
        <p:spPr bwMode="auto">
          <a:xfrm>
            <a:off x="2362200" y="762000"/>
            <a:ext cx="3638550" cy="5248275"/>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war%20bonds%20groot"/>
          <p:cNvPicPr>
            <a:picLocks noChangeAspect="1" noChangeArrowheads="1"/>
          </p:cNvPicPr>
          <p:nvPr/>
        </p:nvPicPr>
        <p:blipFill>
          <a:blip r:embed="rId3" cstate="print"/>
          <a:srcRect/>
          <a:stretch>
            <a:fillRect/>
          </a:stretch>
        </p:blipFill>
        <p:spPr bwMode="auto">
          <a:xfrm>
            <a:off x="2105025" y="304800"/>
            <a:ext cx="4470400" cy="6291263"/>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20" name="Picture 8"/>
          <p:cNvPicPr>
            <a:picLocks noChangeAspect="1" noChangeArrowheads="1"/>
          </p:cNvPicPr>
          <p:nvPr/>
        </p:nvPicPr>
        <p:blipFill>
          <a:blip r:embed="rId3" cstate="print"/>
          <a:srcRect/>
          <a:stretch>
            <a:fillRect/>
          </a:stretch>
        </p:blipFill>
        <p:spPr bwMode="auto">
          <a:xfrm>
            <a:off x="1981200" y="609600"/>
            <a:ext cx="4410075" cy="6035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endParaRPr lang="en-US"/>
          </a:p>
        </p:txBody>
      </p:sp>
      <p:sp>
        <p:nvSpPr>
          <p:cNvPr id="94211" name="Rectangle 3"/>
          <p:cNvSpPr>
            <a:spLocks noGrp="1" noChangeArrowheads="1"/>
          </p:cNvSpPr>
          <p:nvPr>
            <p:ph idx="1"/>
          </p:nvPr>
        </p:nvSpPr>
        <p:spPr/>
        <p:txBody>
          <a:bodyPr/>
          <a:lstStyle/>
          <a:p>
            <a:endParaRPr lang="en-US"/>
          </a:p>
        </p:txBody>
      </p:sp>
      <p:pic>
        <p:nvPicPr>
          <p:cNvPr id="94213" name="Picture 5" descr="map%20of%20versailles"/>
          <p:cNvPicPr>
            <a:picLocks noChangeAspect="1" noChangeArrowheads="1"/>
          </p:cNvPicPr>
          <p:nvPr/>
        </p:nvPicPr>
        <p:blipFill>
          <a:blip r:embed="rId3" cstate="print"/>
          <a:srcRect/>
          <a:stretch>
            <a:fillRect/>
          </a:stretch>
        </p:blipFill>
        <p:spPr bwMode="auto">
          <a:xfrm>
            <a:off x="228600" y="307975"/>
            <a:ext cx="8915400" cy="6105525"/>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normAutofit fontScale="90000"/>
          </a:bodyPr>
          <a:lstStyle/>
          <a:p>
            <a:r>
              <a:rPr lang="en-US" sz="4000"/>
              <a:t>America was Encouraged to Make Sacrifices…</a:t>
            </a:r>
          </a:p>
        </p:txBody>
      </p:sp>
      <p:pic>
        <p:nvPicPr>
          <p:cNvPr id="140292" name="Picture 4" descr="fig2a"/>
          <p:cNvPicPr>
            <a:picLocks noGrp="1" noChangeAspect="1" noChangeArrowheads="1"/>
          </p:cNvPicPr>
          <p:nvPr>
            <p:ph idx="1"/>
          </p:nvPr>
        </p:nvPicPr>
        <p:blipFill>
          <a:blip r:embed="rId3" cstate="print"/>
          <a:srcRect/>
          <a:stretch>
            <a:fillRect/>
          </a:stretch>
        </p:blipFill>
        <p:spPr>
          <a:xfrm>
            <a:off x="609600" y="1981200"/>
            <a:ext cx="3065463" cy="4343400"/>
          </a:xfrm>
          <a:noFill/>
          <a:ln/>
        </p:spPr>
      </p:pic>
      <p:pic>
        <p:nvPicPr>
          <p:cNvPr id="140295" name="Picture 7" descr="USL08784"/>
          <p:cNvPicPr>
            <a:picLocks noChangeAspect="1" noChangeArrowheads="1"/>
          </p:cNvPicPr>
          <p:nvPr/>
        </p:nvPicPr>
        <p:blipFill>
          <a:blip r:embed="rId4" cstate="print"/>
          <a:srcRect/>
          <a:stretch>
            <a:fillRect/>
          </a:stretch>
        </p:blipFill>
        <p:spPr bwMode="auto">
          <a:xfrm>
            <a:off x="4648200" y="1981200"/>
            <a:ext cx="3397250" cy="4324350"/>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endParaRPr lang="en-US"/>
          </a:p>
        </p:txBody>
      </p:sp>
      <p:sp>
        <p:nvSpPr>
          <p:cNvPr id="203779" name="Rectangle 3"/>
          <p:cNvSpPr>
            <a:spLocks noGrp="1" noChangeArrowheads="1"/>
          </p:cNvSpPr>
          <p:nvPr>
            <p:ph idx="1"/>
          </p:nvPr>
        </p:nvSpPr>
        <p:spPr/>
        <p:txBody>
          <a:bodyPr/>
          <a:lstStyle/>
          <a:p>
            <a:endParaRPr lang="en-US"/>
          </a:p>
        </p:txBody>
      </p:sp>
      <p:pic>
        <p:nvPicPr>
          <p:cNvPr id="203781" name="Picture 5" descr="binladen"/>
          <p:cNvPicPr>
            <a:picLocks noChangeAspect="1" noChangeArrowheads="1"/>
          </p:cNvPicPr>
          <p:nvPr/>
        </p:nvPicPr>
        <p:blipFill>
          <a:blip r:embed="rId3" cstate="print"/>
          <a:srcRect/>
          <a:stretch>
            <a:fillRect/>
          </a:stretch>
        </p:blipFill>
        <p:spPr bwMode="auto">
          <a:xfrm>
            <a:off x="2286000" y="685800"/>
            <a:ext cx="4248150" cy="5419725"/>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6" name="Picture 6"/>
          <p:cNvPicPr>
            <a:picLocks noChangeAspect="1" noChangeArrowheads="1"/>
          </p:cNvPicPr>
          <p:nvPr/>
        </p:nvPicPr>
        <p:blipFill>
          <a:blip r:embed="rId3" cstate="print"/>
          <a:srcRect/>
          <a:stretch>
            <a:fillRect/>
          </a:stretch>
        </p:blipFill>
        <p:spPr bwMode="auto">
          <a:xfrm>
            <a:off x="4495800" y="1143000"/>
            <a:ext cx="3784600" cy="4808538"/>
          </a:xfrm>
          <a:prstGeom prst="rect">
            <a:avLst/>
          </a:prstGeom>
          <a:noFill/>
          <a:ln w="9525">
            <a:noFill/>
            <a:miter lim="800000"/>
            <a:headEnd/>
            <a:tailEnd/>
          </a:ln>
          <a:effectLst/>
        </p:spPr>
      </p:pic>
      <p:pic>
        <p:nvPicPr>
          <p:cNvPr id="40967" name="Picture 7"/>
          <p:cNvPicPr>
            <a:picLocks noChangeAspect="1" noChangeArrowheads="1"/>
          </p:cNvPicPr>
          <p:nvPr/>
        </p:nvPicPr>
        <p:blipFill>
          <a:blip r:embed="rId4" cstate="print"/>
          <a:srcRect/>
          <a:stretch>
            <a:fillRect/>
          </a:stretch>
        </p:blipFill>
        <p:spPr bwMode="auto">
          <a:xfrm>
            <a:off x="762000" y="914400"/>
            <a:ext cx="3271838" cy="525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9" name="Rectangle 13"/>
          <p:cNvSpPr>
            <a:spLocks noGrp="1" noChangeArrowheads="1"/>
          </p:cNvSpPr>
          <p:nvPr>
            <p:ph type="title"/>
          </p:nvPr>
        </p:nvSpPr>
        <p:spPr/>
        <p:txBody>
          <a:bodyPr/>
          <a:lstStyle/>
          <a:p>
            <a:endParaRPr lang="en-US"/>
          </a:p>
        </p:txBody>
      </p:sp>
      <p:pic>
        <p:nvPicPr>
          <p:cNvPr id="34824" name="Picture 8" descr="180px-PropagandaNaziJapaneseMonster"/>
          <p:cNvPicPr>
            <a:picLocks noGrp="1" noChangeAspect="1" noChangeArrowheads="1"/>
          </p:cNvPicPr>
          <p:nvPr>
            <p:ph sz="half" idx="1"/>
          </p:nvPr>
        </p:nvPicPr>
        <p:blipFill>
          <a:blip r:embed="rId3" cstate="print"/>
          <a:stretch>
            <a:fillRect/>
          </a:stretch>
        </p:blipFill>
        <p:spPr>
          <a:xfrm>
            <a:off x="1733550" y="2752725"/>
            <a:ext cx="1714500" cy="2571750"/>
          </a:xfrm>
          <a:noFill/>
          <a:ln/>
        </p:spPr>
      </p:pic>
      <p:pic>
        <p:nvPicPr>
          <p:cNvPr id="34828" name="Picture 12" descr="600">
            <a:hlinkClick r:id="rId4"/>
          </p:cNvPr>
          <p:cNvPicPr>
            <a:picLocks noGrp="1" noChangeAspect="1" noChangeArrowheads="1"/>
          </p:cNvPicPr>
          <p:nvPr>
            <p:ph sz="quarter" idx="2"/>
          </p:nvPr>
        </p:nvPicPr>
        <p:blipFill>
          <a:blip r:embed="rId5" cstate="print"/>
          <a:srcRect/>
          <a:stretch>
            <a:fillRect/>
          </a:stretch>
        </p:blipFill>
        <p:spPr>
          <a:xfrm>
            <a:off x="228600" y="2170113"/>
            <a:ext cx="5181600" cy="3678237"/>
          </a:xfrm>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228600" y="457200"/>
            <a:ext cx="7467600" cy="1143000"/>
          </a:xfrm>
        </p:spPr>
        <p:txBody>
          <a:bodyPr>
            <a:normAutofit fontScale="90000"/>
          </a:bodyPr>
          <a:lstStyle/>
          <a:p>
            <a:r>
              <a:rPr lang="en-US" sz="4000"/>
              <a:t>Bonds were not the only way the government raised revenue</a:t>
            </a:r>
          </a:p>
        </p:txBody>
      </p:sp>
      <p:sp>
        <p:nvSpPr>
          <p:cNvPr id="142339" name="Rectangle 3"/>
          <p:cNvSpPr>
            <a:spLocks noGrp="1" noChangeArrowheads="1"/>
          </p:cNvSpPr>
          <p:nvPr>
            <p:ph idx="1"/>
          </p:nvPr>
        </p:nvSpPr>
        <p:spPr>
          <a:xfrm>
            <a:off x="685800" y="1981200"/>
            <a:ext cx="3810000" cy="4114800"/>
          </a:xfrm>
        </p:spPr>
        <p:txBody>
          <a:bodyPr/>
          <a:lstStyle/>
          <a:p>
            <a:pPr>
              <a:lnSpc>
                <a:spcPct val="90000"/>
              </a:lnSpc>
            </a:pPr>
            <a:r>
              <a:rPr lang="en-US" sz="2800"/>
              <a:t>The Revenue Act of 1942 raised the tax rate for the highest incomes from 60% to 94%.</a:t>
            </a:r>
          </a:p>
          <a:p>
            <a:pPr>
              <a:lnSpc>
                <a:spcPct val="90000"/>
              </a:lnSpc>
            </a:pPr>
            <a:r>
              <a:rPr lang="en-US" sz="2800"/>
              <a:t>By 1945 the government was bringing in twenty times as much taxes as 1940…</a:t>
            </a:r>
          </a:p>
        </p:txBody>
      </p:sp>
      <p:pic>
        <p:nvPicPr>
          <p:cNvPr id="142340" name="Picture 4" descr="taxesandbonds"/>
          <p:cNvPicPr>
            <a:picLocks noChangeAspect="1" noChangeArrowheads="1"/>
          </p:cNvPicPr>
          <p:nvPr/>
        </p:nvPicPr>
        <p:blipFill>
          <a:blip r:embed="rId3" cstate="print"/>
          <a:srcRect/>
          <a:stretch>
            <a:fillRect/>
          </a:stretch>
        </p:blipFill>
        <p:spPr bwMode="auto">
          <a:xfrm>
            <a:off x="5024438" y="1905000"/>
            <a:ext cx="3317875" cy="4343400"/>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a:t>Government and Economy </a:t>
            </a:r>
          </a:p>
        </p:txBody>
      </p:sp>
      <p:sp>
        <p:nvSpPr>
          <p:cNvPr id="232451" name="Rectangle 3"/>
          <p:cNvSpPr>
            <a:spLocks noGrp="1" noChangeArrowheads="1"/>
          </p:cNvSpPr>
          <p:nvPr>
            <p:ph idx="1"/>
          </p:nvPr>
        </p:nvSpPr>
        <p:spPr/>
        <p:txBody>
          <a:bodyPr/>
          <a:lstStyle/>
          <a:p>
            <a:r>
              <a:rPr lang="en-US"/>
              <a:t>National War Labor Board</a:t>
            </a:r>
          </a:p>
          <a:p>
            <a:r>
              <a:rPr lang="en-US"/>
              <a:t>Office of Price Administration</a:t>
            </a:r>
          </a:p>
          <a:p>
            <a:r>
              <a:rPr lang="en-US"/>
              <a:t>War Production Board</a:t>
            </a:r>
          </a:p>
          <a:p>
            <a:r>
              <a:rPr lang="en-US"/>
              <a:t>Dept. OF Treasury</a:t>
            </a:r>
          </a:p>
          <a:p>
            <a:r>
              <a:rPr lang="en-US"/>
              <a:t>Revenue Act of 1942</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28600" y="457200"/>
            <a:ext cx="7772400" cy="990600"/>
          </a:xfrm>
        </p:spPr>
        <p:txBody>
          <a:bodyPr/>
          <a:lstStyle/>
          <a:p>
            <a:r>
              <a:rPr lang="en-US"/>
              <a:t>Women and the War</a:t>
            </a:r>
          </a:p>
        </p:txBody>
      </p:sp>
      <p:sp>
        <p:nvSpPr>
          <p:cNvPr id="143363" name="Rectangle 3"/>
          <p:cNvSpPr>
            <a:spLocks noGrp="1" noChangeArrowheads="1"/>
          </p:cNvSpPr>
          <p:nvPr>
            <p:ph type="body" sz="half" idx="1"/>
          </p:nvPr>
        </p:nvSpPr>
        <p:spPr>
          <a:xfrm>
            <a:off x="381000" y="1600200"/>
            <a:ext cx="4800600" cy="4724400"/>
          </a:xfrm>
        </p:spPr>
        <p:txBody>
          <a:bodyPr/>
          <a:lstStyle/>
          <a:p>
            <a:r>
              <a:rPr lang="en-US" sz="2400" dirty="0"/>
              <a:t>More than 6 million women entered the workforce during the war.</a:t>
            </a:r>
          </a:p>
          <a:p>
            <a:r>
              <a:rPr lang="en-US" sz="2400" dirty="0"/>
              <a:t>Women earned on 65% of what men did, doing the same work.</a:t>
            </a:r>
          </a:p>
          <a:p>
            <a:r>
              <a:rPr lang="en-US" sz="2400" dirty="0"/>
              <a:t>“A woman is a substitute,” claimed a War Department brochure, “like plastic instead of metal”.</a:t>
            </a:r>
          </a:p>
        </p:txBody>
      </p:sp>
      <p:pic>
        <p:nvPicPr>
          <p:cNvPr id="143366" name="Picture 6"/>
          <p:cNvPicPr>
            <a:picLocks noGrp="1" noChangeAspect="1" noChangeArrowheads="1"/>
          </p:cNvPicPr>
          <p:nvPr>
            <p:ph sz="half" idx="2"/>
          </p:nvPr>
        </p:nvPicPr>
        <p:blipFill>
          <a:blip r:embed="rId3" cstate="print"/>
          <a:srcRect/>
          <a:stretch>
            <a:fillRect/>
          </a:stretch>
        </p:blipFill>
        <p:spPr>
          <a:xfrm>
            <a:off x="5486400" y="1524000"/>
            <a:ext cx="3295650" cy="4237038"/>
          </a:xfrm>
          <a:noFill/>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endParaRPr lang="en-US"/>
          </a:p>
        </p:txBody>
      </p:sp>
      <p:sp>
        <p:nvSpPr>
          <p:cNvPr id="219139" name="Rectangle 3"/>
          <p:cNvSpPr>
            <a:spLocks noGrp="1" noChangeArrowheads="1"/>
          </p:cNvSpPr>
          <p:nvPr>
            <p:ph idx="1"/>
          </p:nvPr>
        </p:nvSpPr>
        <p:spPr/>
        <p:txBody>
          <a:bodyPr/>
          <a:lstStyle/>
          <a:p>
            <a:endParaRPr lang="en-US"/>
          </a:p>
        </p:txBody>
      </p:sp>
      <p:pic>
        <p:nvPicPr>
          <p:cNvPr id="219141" name="Picture 5" descr="America’s Women Go To Work"/>
          <p:cNvPicPr>
            <a:picLocks noChangeAspect="1" noChangeArrowheads="1"/>
          </p:cNvPicPr>
          <p:nvPr/>
        </p:nvPicPr>
        <p:blipFill>
          <a:blip r:embed="rId3" cstate="print"/>
          <a:srcRect/>
          <a:stretch>
            <a:fillRect/>
          </a:stretch>
        </p:blipFill>
        <p:spPr bwMode="auto">
          <a:xfrm>
            <a:off x="2667000" y="304800"/>
            <a:ext cx="4718050" cy="6096000"/>
          </a:xfrm>
          <a:prstGeom prst="rect">
            <a:avLst/>
          </a:prstGeom>
          <a:noFill/>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91" name="Picture 7"/>
          <p:cNvPicPr>
            <a:picLocks noChangeAspect="1" noChangeArrowheads="1"/>
          </p:cNvPicPr>
          <p:nvPr/>
        </p:nvPicPr>
        <p:blipFill>
          <a:blip r:embed="rId3" cstate="print"/>
          <a:srcRect/>
          <a:stretch>
            <a:fillRect/>
          </a:stretch>
        </p:blipFill>
        <p:spPr bwMode="auto">
          <a:xfrm>
            <a:off x="457200" y="762000"/>
            <a:ext cx="4083050" cy="5105400"/>
          </a:xfrm>
          <a:prstGeom prst="rect">
            <a:avLst/>
          </a:prstGeom>
          <a:noFill/>
          <a:ln w="9525">
            <a:noFill/>
            <a:miter lim="800000"/>
            <a:headEnd/>
            <a:tailEnd/>
          </a:ln>
          <a:effectLst/>
        </p:spPr>
      </p:pic>
      <p:pic>
        <p:nvPicPr>
          <p:cNvPr id="195593" name="Picture 9" descr="ph0001001r"/>
          <p:cNvPicPr>
            <a:picLocks noGrp="1" noChangeAspect="1" noChangeArrowheads="1"/>
          </p:cNvPicPr>
          <p:nvPr>
            <p:ph/>
          </p:nvPr>
        </p:nvPicPr>
        <p:blipFill>
          <a:blip r:embed="rId4" cstate="print"/>
          <a:stretch>
            <a:fillRect/>
          </a:stretch>
        </p:blipFill>
        <p:spPr>
          <a:xfrm>
            <a:off x="4876800" y="685800"/>
            <a:ext cx="3843272" cy="5638800"/>
          </a:xfrm>
          <a:no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5" name="Picture 5"/>
          <p:cNvPicPr>
            <a:picLocks noChangeAspect="1" noChangeArrowheads="1"/>
          </p:cNvPicPr>
          <p:nvPr/>
        </p:nvPicPr>
        <p:blipFill>
          <a:blip r:embed="rId3" cstate="print"/>
          <a:srcRect/>
          <a:stretch>
            <a:fillRect/>
          </a:stretch>
        </p:blipFill>
        <p:spPr bwMode="auto">
          <a:xfrm>
            <a:off x="5029200" y="990600"/>
            <a:ext cx="3441700" cy="5121275"/>
          </a:xfrm>
          <a:prstGeom prst="rect">
            <a:avLst/>
          </a:prstGeom>
          <a:noFill/>
          <a:ln w="9525">
            <a:noFill/>
            <a:miter lim="800000"/>
            <a:headEnd/>
            <a:tailEnd/>
          </a:ln>
          <a:effectLst/>
        </p:spPr>
      </p:pic>
      <p:sp>
        <p:nvSpPr>
          <p:cNvPr id="194566" name="Rectangle 6"/>
          <p:cNvSpPr>
            <a:spLocks noGrp="1" noChangeArrowheads="1"/>
          </p:cNvSpPr>
          <p:nvPr>
            <p:ph idx="1"/>
          </p:nvPr>
        </p:nvSpPr>
        <p:spPr>
          <a:xfrm>
            <a:off x="685800" y="990600"/>
            <a:ext cx="4343400" cy="5105400"/>
          </a:xfrm>
        </p:spPr>
        <p:txBody>
          <a:bodyPr/>
          <a:lstStyle/>
          <a:p>
            <a:r>
              <a:rPr lang="en-US"/>
              <a:t>Many women joined the Women’s Army Corps (WAC’s), earning respect for their work in the military.</a:t>
            </a:r>
          </a:p>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a:bodyPr>
          <a:lstStyle/>
          <a:p>
            <a:r>
              <a:rPr lang="en-US" sz="4000"/>
              <a:t>The Rise of German Nationalism</a:t>
            </a:r>
          </a:p>
        </p:txBody>
      </p:sp>
      <p:sp>
        <p:nvSpPr>
          <p:cNvPr id="82947" name="Rectangle 3"/>
          <p:cNvSpPr>
            <a:spLocks noGrp="1" noChangeArrowheads="1"/>
          </p:cNvSpPr>
          <p:nvPr>
            <p:ph idx="1"/>
          </p:nvPr>
        </p:nvSpPr>
        <p:spPr/>
        <p:txBody>
          <a:bodyPr/>
          <a:lstStyle/>
          <a:p>
            <a:r>
              <a:rPr lang="en-US" sz="2800"/>
              <a:t>Over time anger over the Treaty of Versailles turned into rage.  </a:t>
            </a:r>
          </a:p>
          <a:p>
            <a:r>
              <a:rPr lang="en-US" sz="2800"/>
              <a:t>After the signing of the Treaty the German economy went into a depression and experienced rapid inflation.  Unemployment was a way of life.</a:t>
            </a:r>
          </a:p>
          <a:p>
            <a:r>
              <a:rPr lang="en-US" sz="2800"/>
              <a:t>Germany’s once proud military machine was reduced to a small standing army of about 50,000.</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t>Long Term Effect on Women</a:t>
            </a:r>
          </a:p>
        </p:txBody>
      </p:sp>
      <p:sp>
        <p:nvSpPr>
          <p:cNvPr id="144387" name="Rectangle 3"/>
          <p:cNvSpPr>
            <a:spLocks noGrp="1" noChangeArrowheads="1"/>
          </p:cNvSpPr>
          <p:nvPr>
            <p:ph idx="1"/>
          </p:nvPr>
        </p:nvSpPr>
        <p:spPr>
          <a:xfrm>
            <a:off x="685800" y="1752600"/>
            <a:ext cx="7772400" cy="4495800"/>
          </a:xfrm>
        </p:spPr>
        <p:txBody>
          <a:bodyPr/>
          <a:lstStyle/>
          <a:p>
            <a:r>
              <a:rPr lang="en-US" sz="2800"/>
              <a:t>The long term effect on women was mixed.  After the war, many women returned to the home or lost their jobs to returning soldiers. </a:t>
            </a:r>
          </a:p>
          <a:p>
            <a:r>
              <a:rPr lang="en-US" sz="2800"/>
              <a:t>Divorce rates nearly doubled and have never come down.</a:t>
            </a:r>
          </a:p>
          <a:p>
            <a:r>
              <a:rPr lang="en-US" sz="2800"/>
              <a:t>Ultimately, the independence that women gained and felt led to the feminist movements of the 60s and 70s.  Change was slow. </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sz="4000"/>
              <a:t>African Americans and the War</a:t>
            </a:r>
          </a:p>
        </p:txBody>
      </p:sp>
      <p:sp>
        <p:nvSpPr>
          <p:cNvPr id="145411" name="Rectangle 3"/>
          <p:cNvSpPr>
            <a:spLocks noGrp="1" noChangeArrowheads="1"/>
          </p:cNvSpPr>
          <p:nvPr>
            <p:ph idx="1"/>
          </p:nvPr>
        </p:nvSpPr>
        <p:spPr/>
        <p:txBody>
          <a:bodyPr/>
          <a:lstStyle/>
          <a:p>
            <a:r>
              <a:rPr lang="en-US"/>
              <a:t>Most blacks fought in segregated units.  A few units were integrated.</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30" name="Rectangle 6"/>
          <p:cNvSpPr>
            <a:spLocks noGrp="1" noChangeArrowheads="1"/>
          </p:cNvSpPr>
          <p:nvPr>
            <p:ph type="title"/>
          </p:nvPr>
        </p:nvSpPr>
        <p:spPr/>
        <p:txBody>
          <a:bodyPr/>
          <a:lstStyle/>
          <a:p>
            <a:endParaRPr lang="en-US"/>
          </a:p>
        </p:txBody>
      </p:sp>
      <p:pic>
        <p:nvPicPr>
          <p:cNvPr id="205829" name="Picture 5" descr="Soldiers of the 24th Infantry, Co. L, are shown on the march.">
            <a:hlinkClick r:id="rId3"/>
          </p:cNvPr>
          <p:cNvPicPr>
            <a:picLocks noGrp="1" noChangeAspect="1" noChangeArrowheads="1"/>
          </p:cNvPicPr>
          <p:nvPr>
            <p:ph idx="1"/>
          </p:nvPr>
        </p:nvPicPr>
        <p:blipFill>
          <a:blip r:embed="rId4" cstate="print"/>
          <a:srcRect/>
          <a:stretch>
            <a:fillRect/>
          </a:stretch>
        </p:blipFill>
        <p:spPr>
          <a:xfrm>
            <a:off x="1524000" y="533400"/>
            <a:ext cx="4919663" cy="6080125"/>
          </a:xfrm>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228600" y="304800"/>
            <a:ext cx="7772400" cy="1143000"/>
          </a:xfrm>
        </p:spPr>
        <p:txBody>
          <a:bodyPr/>
          <a:lstStyle/>
          <a:p>
            <a:r>
              <a:rPr lang="en-US"/>
              <a:t>Tuskegee Airmen</a:t>
            </a:r>
          </a:p>
        </p:txBody>
      </p:sp>
      <p:sp>
        <p:nvSpPr>
          <p:cNvPr id="207875" name="Rectangle 3"/>
          <p:cNvSpPr>
            <a:spLocks noGrp="1" noChangeArrowheads="1"/>
          </p:cNvSpPr>
          <p:nvPr>
            <p:ph idx="1"/>
          </p:nvPr>
        </p:nvSpPr>
        <p:spPr/>
        <p:txBody>
          <a:bodyPr/>
          <a:lstStyle/>
          <a:p>
            <a:endParaRPr lang="en-US"/>
          </a:p>
        </p:txBody>
      </p:sp>
      <p:pic>
        <p:nvPicPr>
          <p:cNvPr id="207877" name="Picture 5" descr="T%20Airmen%20under%20wing%20B25"/>
          <p:cNvPicPr>
            <a:picLocks noChangeAspect="1" noChangeArrowheads="1"/>
          </p:cNvPicPr>
          <p:nvPr/>
        </p:nvPicPr>
        <p:blipFill>
          <a:blip r:embed="rId3" cstate="print"/>
          <a:srcRect/>
          <a:stretch>
            <a:fillRect/>
          </a:stretch>
        </p:blipFill>
        <p:spPr bwMode="auto">
          <a:xfrm>
            <a:off x="1219200" y="1600200"/>
            <a:ext cx="6858000" cy="5024438"/>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4" name="Rectangle 6"/>
          <p:cNvSpPr>
            <a:spLocks noGrp="1" noChangeArrowheads="1"/>
          </p:cNvSpPr>
          <p:nvPr>
            <p:ph type="title"/>
          </p:nvPr>
        </p:nvSpPr>
        <p:spPr>
          <a:xfrm>
            <a:off x="228600" y="304800"/>
            <a:ext cx="7772400" cy="1143000"/>
          </a:xfrm>
        </p:spPr>
        <p:txBody>
          <a:bodyPr/>
          <a:lstStyle/>
          <a:p>
            <a:r>
              <a:rPr lang="en-US"/>
              <a:t>Tuskegee Airmen</a:t>
            </a:r>
          </a:p>
        </p:txBody>
      </p:sp>
      <p:sp>
        <p:nvSpPr>
          <p:cNvPr id="227335" name="Rectangle 7"/>
          <p:cNvSpPr>
            <a:spLocks noGrp="1" noChangeArrowheads="1"/>
          </p:cNvSpPr>
          <p:nvPr>
            <p:ph type="body" orient="vert" idx="1"/>
          </p:nvPr>
        </p:nvSpPr>
        <p:spPr/>
        <p:txBody>
          <a:bodyPr/>
          <a:lstStyle/>
          <a:p>
            <a:endParaRPr lang="en-US"/>
          </a:p>
        </p:txBody>
      </p:sp>
      <p:pic>
        <p:nvPicPr>
          <p:cNvPr id="227333" name="Picture 5" descr="T%20Airmen%20in%20flight%20gear"/>
          <p:cNvPicPr>
            <a:picLocks noChangeAspect="1" noChangeArrowheads="1"/>
          </p:cNvPicPr>
          <p:nvPr/>
        </p:nvPicPr>
        <p:blipFill>
          <a:blip r:embed="rId3" cstate="print"/>
          <a:srcRect/>
          <a:stretch>
            <a:fillRect/>
          </a:stretch>
        </p:blipFill>
        <p:spPr bwMode="auto">
          <a:xfrm>
            <a:off x="1143000" y="1371600"/>
            <a:ext cx="6534150" cy="4962525"/>
          </a:xfrm>
          <a:prstGeom prst="rect">
            <a:avLst/>
          </a:prstGeom>
          <a:noFill/>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dirty="0" smtClean="0"/>
              <a:t>African-Americans and the War</a:t>
            </a:r>
            <a:endParaRPr lang="en-US" dirty="0"/>
          </a:p>
        </p:txBody>
      </p:sp>
      <p:sp>
        <p:nvSpPr>
          <p:cNvPr id="208899" name="Rectangle 3"/>
          <p:cNvSpPr>
            <a:spLocks noGrp="1" noChangeArrowheads="1"/>
          </p:cNvSpPr>
          <p:nvPr>
            <p:ph idx="1"/>
          </p:nvPr>
        </p:nvSpPr>
        <p:spPr>
          <a:xfrm>
            <a:off x="914400" y="1524000"/>
            <a:ext cx="7696200" cy="4419600"/>
          </a:xfrm>
        </p:spPr>
        <p:txBody>
          <a:bodyPr/>
          <a:lstStyle/>
          <a:p>
            <a:endParaRPr lang="en-US" sz="2800"/>
          </a:p>
          <a:p>
            <a:r>
              <a:rPr lang="en-US" sz="2800"/>
              <a:t>Back home, over 700,000 African-Americans migrated from the South to Northern cities to help fill the numerous manufacturing jobs that serviced the war industry.</a:t>
            </a:r>
          </a:p>
          <a:p>
            <a:endParaRPr lang="en-US" sz="2800"/>
          </a:p>
          <a:p>
            <a:r>
              <a:rPr lang="en-US" sz="2800"/>
              <a:t>After seeing the Nazi’s theory of a “master race” many Americans started to reconsider how they treated African American citizens.</a:t>
            </a:r>
          </a:p>
          <a:p>
            <a:endParaRPr lang="en-US" sz="28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en-US"/>
              <a:t>Great Migration</a:t>
            </a:r>
          </a:p>
        </p:txBody>
      </p:sp>
      <p:pic>
        <p:nvPicPr>
          <p:cNvPr id="220166" name="Picture 6" descr="betlife-02"/>
          <p:cNvPicPr>
            <a:picLocks noGrp="1" noChangeAspect="1" noChangeArrowheads="1"/>
          </p:cNvPicPr>
          <p:nvPr>
            <p:ph idx="1"/>
          </p:nvPr>
        </p:nvPicPr>
        <p:blipFill>
          <a:blip r:embed="rId3" cstate="print"/>
          <a:srcRect/>
          <a:stretch>
            <a:fillRect/>
          </a:stretch>
        </p:blipFill>
        <p:spPr>
          <a:xfrm>
            <a:off x="4953000" y="304800"/>
            <a:ext cx="3895725" cy="3057525"/>
          </a:xfrm>
          <a:noFill/>
          <a:ln/>
        </p:spPr>
      </p:pic>
      <p:pic>
        <p:nvPicPr>
          <p:cNvPr id="220165" name="Picture 5" descr="T373690A"/>
          <p:cNvPicPr>
            <a:picLocks noChangeAspect="1" noChangeArrowheads="1"/>
          </p:cNvPicPr>
          <p:nvPr/>
        </p:nvPicPr>
        <p:blipFill>
          <a:blip r:embed="rId4" cstate="print"/>
          <a:srcRect/>
          <a:stretch>
            <a:fillRect/>
          </a:stretch>
        </p:blipFill>
        <p:spPr bwMode="auto">
          <a:xfrm>
            <a:off x="228600" y="2667000"/>
            <a:ext cx="5562600" cy="3962400"/>
          </a:xfrm>
          <a:prstGeom prst="rect">
            <a:avLst/>
          </a:prstGeom>
          <a:noFill/>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endParaRPr lang="en-US"/>
          </a:p>
        </p:txBody>
      </p:sp>
      <p:sp>
        <p:nvSpPr>
          <p:cNvPr id="229379" name="Rectangle 3"/>
          <p:cNvSpPr>
            <a:spLocks noGrp="1" noChangeArrowheads="1"/>
          </p:cNvSpPr>
          <p:nvPr>
            <p:ph idx="1"/>
          </p:nvPr>
        </p:nvSpPr>
        <p:spPr/>
        <p:txBody>
          <a:bodyPr/>
          <a:lstStyle/>
          <a:p>
            <a:endParaRPr lang="en-US"/>
          </a:p>
        </p:txBody>
      </p:sp>
      <p:pic>
        <p:nvPicPr>
          <p:cNvPr id="229383" name="Picture 7" descr="graph"/>
          <p:cNvPicPr>
            <a:picLocks noChangeAspect="1" noChangeArrowheads="1"/>
          </p:cNvPicPr>
          <p:nvPr/>
        </p:nvPicPr>
        <p:blipFill>
          <a:blip r:embed="rId3" cstate="print"/>
          <a:srcRect/>
          <a:stretch>
            <a:fillRect/>
          </a:stretch>
        </p:blipFill>
        <p:spPr bwMode="auto">
          <a:xfrm>
            <a:off x="1295400" y="-1371600"/>
            <a:ext cx="5943600" cy="8724872"/>
          </a:xfrm>
          <a:prstGeom prst="rect">
            <a:avLst/>
          </a:prstGeo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endParaRPr lang="en-US"/>
          </a:p>
        </p:txBody>
      </p:sp>
      <p:sp>
        <p:nvSpPr>
          <p:cNvPr id="210947" name="Rectangle 3"/>
          <p:cNvSpPr>
            <a:spLocks noGrp="1" noChangeArrowheads="1"/>
          </p:cNvSpPr>
          <p:nvPr>
            <p:ph idx="1"/>
          </p:nvPr>
        </p:nvSpPr>
        <p:spPr>
          <a:xfrm>
            <a:off x="1371600" y="2362200"/>
            <a:ext cx="7772400" cy="4114800"/>
          </a:xfrm>
        </p:spPr>
        <p:txBody>
          <a:bodyPr/>
          <a:lstStyle/>
          <a:p>
            <a:endParaRPr lang="en-US"/>
          </a:p>
        </p:txBody>
      </p:sp>
      <p:pic>
        <p:nvPicPr>
          <p:cNvPr id="210949" name="Picture 5" descr="4_1_main_c"/>
          <p:cNvPicPr>
            <a:picLocks noChangeAspect="1" noChangeArrowheads="1"/>
          </p:cNvPicPr>
          <p:nvPr/>
        </p:nvPicPr>
        <p:blipFill>
          <a:blip r:embed="rId3" cstate="print"/>
          <a:srcRect/>
          <a:stretch>
            <a:fillRect/>
          </a:stretch>
        </p:blipFill>
        <p:spPr bwMode="auto">
          <a:xfrm>
            <a:off x="1143000" y="1295400"/>
            <a:ext cx="6477000" cy="5054600"/>
          </a:xfrm>
          <a:prstGeom prst="rect">
            <a:avLst/>
          </a:prstGeom>
          <a:noFill/>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6" name="Rectangle 8"/>
          <p:cNvSpPr>
            <a:spLocks noGrp="1" noChangeArrowheads="1"/>
          </p:cNvSpPr>
          <p:nvPr>
            <p:ph type="title"/>
          </p:nvPr>
        </p:nvSpPr>
        <p:spPr/>
        <p:txBody>
          <a:bodyPr>
            <a:normAutofit fontScale="90000"/>
          </a:bodyPr>
          <a:lstStyle/>
          <a:p>
            <a:r>
              <a:rPr lang="en-US" sz="4000"/>
              <a:t>Braceros</a:t>
            </a:r>
            <a:br>
              <a:rPr lang="en-US" sz="4000"/>
            </a:br>
            <a:endParaRPr lang="en-US" sz="4000"/>
          </a:p>
        </p:txBody>
      </p:sp>
      <p:sp>
        <p:nvSpPr>
          <p:cNvPr id="211979" name="Rectangle 11"/>
          <p:cNvSpPr>
            <a:spLocks noGrp="1" noChangeArrowheads="1"/>
          </p:cNvSpPr>
          <p:nvPr>
            <p:ph idx="1"/>
          </p:nvPr>
        </p:nvSpPr>
        <p:spPr>
          <a:xfrm>
            <a:off x="685800" y="1828800"/>
            <a:ext cx="7543800" cy="2971800"/>
          </a:xfrm>
        </p:spPr>
        <p:txBody>
          <a:bodyPr/>
          <a:lstStyle/>
          <a:p>
            <a:pPr>
              <a:lnSpc>
                <a:spcPct val="90000"/>
              </a:lnSpc>
            </a:pPr>
            <a:r>
              <a:rPr lang="en-US"/>
              <a:t>World War II resulted in a sudden shortage of farm labor in the US. Congress approved the Emergency Labor Program in 1942 that led to the importation of thousands of workers from Mexico.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1688</TotalTime>
  <Words>4592</Words>
  <Application>Microsoft Office PowerPoint</Application>
  <PresentationFormat>On-screen Show (4:3)</PresentationFormat>
  <Paragraphs>560</Paragraphs>
  <Slides>177</Slides>
  <Notes>176</Notes>
  <HiddenSlides>0</HiddenSlides>
  <MMClips>0</MMClips>
  <ScaleCrop>false</ScaleCrop>
  <HeadingPairs>
    <vt:vector size="4" baseType="variant">
      <vt:variant>
        <vt:lpstr>Theme</vt:lpstr>
      </vt:variant>
      <vt:variant>
        <vt:i4>1</vt:i4>
      </vt:variant>
      <vt:variant>
        <vt:lpstr>Slide Titles</vt:lpstr>
      </vt:variant>
      <vt:variant>
        <vt:i4>177</vt:i4>
      </vt:variant>
    </vt:vector>
  </HeadingPairs>
  <TitlesOfParts>
    <vt:vector size="178" baseType="lpstr">
      <vt:lpstr>Office Theme</vt:lpstr>
      <vt:lpstr>WWII in a Nutshell</vt:lpstr>
      <vt:lpstr>Slide 2</vt:lpstr>
      <vt:lpstr>Part I – Was WWII Just an Extension of WWI?</vt:lpstr>
      <vt:lpstr>That’s right!  The Treaty of Versailles</vt:lpstr>
      <vt:lpstr>Germany is to blame!</vt:lpstr>
      <vt:lpstr>Germany is to blame!</vt:lpstr>
      <vt:lpstr>Germany resented the Treaty </vt:lpstr>
      <vt:lpstr>Slide 8</vt:lpstr>
      <vt:lpstr>The Rise of German Nationalism</vt:lpstr>
      <vt:lpstr>The rise of Hitler</vt:lpstr>
      <vt:lpstr>Sample Pencil Drawing of Hitler’s</vt:lpstr>
      <vt:lpstr>Hitler is not good enough </vt:lpstr>
      <vt:lpstr>Take over the world!</vt:lpstr>
      <vt:lpstr>Meditations in prison </vt:lpstr>
      <vt:lpstr>Mein Kampf is still being published today</vt:lpstr>
      <vt:lpstr>Slide 16</vt:lpstr>
      <vt:lpstr>Life after prison for Hitler</vt:lpstr>
      <vt:lpstr>German Re-occupation </vt:lpstr>
      <vt:lpstr>European Reaction </vt:lpstr>
      <vt:lpstr>France is out of money </vt:lpstr>
      <vt:lpstr>Slide 21</vt:lpstr>
      <vt:lpstr>Slide 22</vt:lpstr>
      <vt:lpstr>A complete waste of money!</vt:lpstr>
      <vt:lpstr>British Reaction to German Aggression </vt:lpstr>
      <vt:lpstr>Appeasement</vt:lpstr>
      <vt:lpstr>Neville Chamberlain—The Great Appeaser.  </vt:lpstr>
      <vt:lpstr>Which of the following leaders would you want to run your country?</vt:lpstr>
      <vt:lpstr>Hmm….</vt:lpstr>
      <vt:lpstr>Part II – Leading Up to WWII</vt:lpstr>
      <vt:lpstr>Roosevelt Recognizes the Soviet Union</vt:lpstr>
      <vt:lpstr>FDR’s Good Neighbor Policy</vt:lpstr>
      <vt:lpstr>European Dictators</vt:lpstr>
      <vt:lpstr>Washington Naval Treaty</vt:lpstr>
      <vt:lpstr>Problems with Japan</vt:lpstr>
      <vt:lpstr>American Isolationism</vt:lpstr>
      <vt:lpstr>America Allows Spain to Fall to Fascism</vt:lpstr>
      <vt:lpstr>America Reacts Too Late</vt:lpstr>
      <vt:lpstr>Problems with Japan</vt:lpstr>
      <vt:lpstr>The German Menace</vt:lpstr>
      <vt:lpstr>Nazi-Soviet Pact</vt:lpstr>
      <vt:lpstr>WWII Begins</vt:lpstr>
      <vt:lpstr>Poland v. Germany</vt:lpstr>
      <vt:lpstr>All out war begins!</vt:lpstr>
      <vt:lpstr>Great Britain Barely Survives </vt:lpstr>
      <vt:lpstr>The Great Escape </vt:lpstr>
      <vt:lpstr>Slide 46</vt:lpstr>
      <vt:lpstr>U.S. Involvement Prior To Its Declaration of War</vt:lpstr>
      <vt:lpstr>U.S. Involvement Prior To Its Declaration of War</vt:lpstr>
      <vt:lpstr>U.S. Involvement Prior To Its Declaration of War</vt:lpstr>
      <vt:lpstr>U.S. Involvement Prior To Its Declaration of War</vt:lpstr>
      <vt:lpstr>Lend-Lease</vt:lpstr>
      <vt:lpstr>U.S. Reaction to the War</vt:lpstr>
      <vt:lpstr>The Neutrality Acts of 1935-1937</vt:lpstr>
      <vt:lpstr>The Election of 1940</vt:lpstr>
      <vt:lpstr>Slide 55</vt:lpstr>
      <vt:lpstr>America Slowly Moves Away From Isolationism</vt:lpstr>
      <vt:lpstr>America Slowly Moves Away From Isolationism</vt:lpstr>
      <vt:lpstr>Meanwhile in Japan… </vt:lpstr>
      <vt:lpstr>Slide 59</vt:lpstr>
      <vt:lpstr>America’s Response</vt:lpstr>
      <vt:lpstr>Japan completes the Tripartite Pact</vt:lpstr>
      <vt:lpstr>Allies - The Good (sort of)</vt:lpstr>
      <vt:lpstr>Axis - The Bad</vt:lpstr>
      <vt:lpstr>The Ugly</vt:lpstr>
      <vt:lpstr>Prelude to Pearl Harbor</vt:lpstr>
      <vt:lpstr>Typical Racist Cartoon before the war.</vt:lpstr>
      <vt:lpstr>Pearl Harbor</vt:lpstr>
      <vt:lpstr>Slide 68</vt:lpstr>
      <vt:lpstr>Slide 69</vt:lpstr>
      <vt:lpstr>A Day that Will Live in Infamy </vt:lpstr>
      <vt:lpstr>Jeanette Rankin</vt:lpstr>
      <vt:lpstr>The Bataan Death March</vt:lpstr>
      <vt:lpstr>Slide 73</vt:lpstr>
      <vt:lpstr>All Out War! </vt:lpstr>
      <vt:lpstr>The War’s Effect on the Economy</vt:lpstr>
      <vt:lpstr>Financing the War</vt:lpstr>
      <vt:lpstr>Slide 77</vt:lpstr>
      <vt:lpstr>Slide 78</vt:lpstr>
      <vt:lpstr>Slide 79</vt:lpstr>
      <vt:lpstr>America was Encouraged to Make Sacrifices…</vt:lpstr>
      <vt:lpstr>Slide 81</vt:lpstr>
      <vt:lpstr>Slide 82</vt:lpstr>
      <vt:lpstr>Slide 83</vt:lpstr>
      <vt:lpstr>Bonds were not the only way the government raised revenue</vt:lpstr>
      <vt:lpstr>Government and Economy </vt:lpstr>
      <vt:lpstr>Women and the War</vt:lpstr>
      <vt:lpstr>Slide 87</vt:lpstr>
      <vt:lpstr>Slide 88</vt:lpstr>
      <vt:lpstr>Slide 89</vt:lpstr>
      <vt:lpstr>Long Term Effect on Women</vt:lpstr>
      <vt:lpstr>African Americans and the War</vt:lpstr>
      <vt:lpstr>Slide 92</vt:lpstr>
      <vt:lpstr>Tuskegee Airmen</vt:lpstr>
      <vt:lpstr>Tuskegee Airmen</vt:lpstr>
      <vt:lpstr>African-Americans and the War</vt:lpstr>
      <vt:lpstr>Great Migration</vt:lpstr>
      <vt:lpstr>Slide 97</vt:lpstr>
      <vt:lpstr>Slide 98</vt:lpstr>
      <vt:lpstr>Braceros </vt:lpstr>
      <vt:lpstr>Braceros</vt:lpstr>
      <vt:lpstr>Zoot Suit Riot</vt:lpstr>
      <vt:lpstr>The Zoot Suit Riot</vt:lpstr>
      <vt:lpstr>Japanese Internment</vt:lpstr>
      <vt:lpstr>Executive Order 9066</vt:lpstr>
      <vt:lpstr>Slide 105</vt:lpstr>
      <vt:lpstr>Slide 106</vt:lpstr>
      <vt:lpstr>The Supreme Court</vt:lpstr>
      <vt:lpstr>We have changed</vt:lpstr>
      <vt:lpstr>Back to the fighting…</vt:lpstr>
      <vt:lpstr>Slide 110</vt:lpstr>
      <vt:lpstr>Operation Barbossa (Hitler’s Big Mistake)</vt:lpstr>
      <vt:lpstr>Mistake #2</vt:lpstr>
      <vt:lpstr>Operation Overlord</vt:lpstr>
      <vt:lpstr>Slide 114</vt:lpstr>
      <vt:lpstr>Slide 115</vt:lpstr>
      <vt:lpstr>Slide 116</vt:lpstr>
      <vt:lpstr>Hitler’s Last Stand</vt:lpstr>
      <vt:lpstr>The Yalta Conference</vt:lpstr>
      <vt:lpstr>The Yalta Conference</vt:lpstr>
      <vt:lpstr>The Death of Hitler?</vt:lpstr>
      <vt:lpstr>The Death of Hitler?</vt:lpstr>
      <vt:lpstr>The Death of Hitler?</vt:lpstr>
      <vt:lpstr>The Death of Hitler?</vt:lpstr>
      <vt:lpstr>The Death of Hitler?</vt:lpstr>
      <vt:lpstr>VE Day</vt:lpstr>
      <vt:lpstr>Mussolini’s Death</vt:lpstr>
      <vt:lpstr>Slide 127</vt:lpstr>
      <vt:lpstr>With Hitler out of the picture America’s attention turned to Japan</vt:lpstr>
      <vt:lpstr>FDR Dies</vt:lpstr>
      <vt:lpstr>Hiroshima and Nagasaki</vt:lpstr>
      <vt:lpstr>The Japanese Surrender</vt:lpstr>
      <vt:lpstr>Photo Essay</vt:lpstr>
      <vt:lpstr>#1</vt:lpstr>
      <vt:lpstr>#2</vt:lpstr>
      <vt:lpstr>#3</vt:lpstr>
      <vt:lpstr>#4</vt:lpstr>
      <vt:lpstr>#5</vt:lpstr>
      <vt:lpstr>#6</vt:lpstr>
      <vt:lpstr>#7</vt:lpstr>
      <vt:lpstr>#1</vt:lpstr>
      <vt:lpstr>#2</vt:lpstr>
      <vt:lpstr>#3</vt:lpstr>
      <vt:lpstr>#4</vt:lpstr>
      <vt:lpstr>#5</vt:lpstr>
      <vt:lpstr>#6</vt:lpstr>
      <vt:lpstr>#7</vt:lpstr>
      <vt:lpstr>Nagasaki After the A-Bomb</vt:lpstr>
      <vt:lpstr>Before and After</vt:lpstr>
      <vt:lpstr>Oregon During World War II</vt:lpstr>
      <vt:lpstr>State of Jefferson</vt:lpstr>
      <vt:lpstr>State of Jefferson</vt:lpstr>
      <vt:lpstr>State of Jefferson</vt:lpstr>
      <vt:lpstr>They Failed!</vt:lpstr>
      <vt:lpstr>What If?</vt:lpstr>
      <vt:lpstr>State of Jefferson</vt:lpstr>
      <vt:lpstr>Fort Stevens Shelled!!!</vt:lpstr>
      <vt:lpstr>Japan Attacks!!!...Bly, OR?</vt:lpstr>
      <vt:lpstr>Quiz Time </vt:lpstr>
      <vt:lpstr>Question #1</vt:lpstr>
      <vt:lpstr>Answer…</vt:lpstr>
      <vt:lpstr>Question #2</vt:lpstr>
      <vt:lpstr>Answer….</vt:lpstr>
      <vt:lpstr>Question #3</vt:lpstr>
      <vt:lpstr>Answer…</vt:lpstr>
      <vt:lpstr>Question #4</vt:lpstr>
      <vt:lpstr>Answer….</vt:lpstr>
      <vt:lpstr>Question #5 &amp; 6</vt:lpstr>
      <vt:lpstr>Answers…(one point for each)</vt:lpstr>
      <vt:lpstr>Question #7</vt:lpstr>
      <vt:lpstr>Answer</vt:lpstr>
      <vt:lpstr>Question #8</vt:lpstr>
      <vt:lpstr>Answer…</vt:lpstr>
      <vt:lpstr>Question #9</vt:lpstr>
      <vt:lpstr>Answer…</vt:lpstr>
      <vt:lpstr>Question #10</vt:lpstr>
      <vt:lpstr>Answer… </vt:lpstr>
      <vt:lpstr>Scoring</vt:lpstr>
    </vt:vector>
  </TitlesOfParts>
  <Company>HSD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mahluma</cp:lastModifiedBy>
  <cp:revision>75</cp:revision>
  <dcterms:created xsi:type="dcterms:W3CDTF">2004-03-09T22:22:36Z</dcterms:created>
  <dcterms:modified xsi:type="dcterms:W3CDTF">2012-02-07T18:42:44Z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831296426</vt:i4>
  </property>
  <property fmtid="{D5CDD505-2E9C-101B-9397-08002B2CF9AE}" pid="3" name="_NewReviewCycle">
    <vt:lpwstr/>
  </property>
  <property fmtid="{D5CDD505-2E9C-101B-9397-08002B2CF9AE}" pid="4" name="_EmailSubject">
    <vt:lpwstr/>
  </property>
  <property fmtid="{D5CDD505-2E9C-101B-9397-08002B2CF9AE}" pid="5" name="_AuthorEmail">
    <vt:lpwstr>mahluma@hsd.k12.or.us</vt:lpwstr>
  </property>
  <property fmtid="{D5CDD505-2E9C-101B-9397-08002B2CF9AE}" pid="6" name="_AuthorEmailDisplayName">
    <vt:lpwstr>Mahlum,  Adam</vt:lpwstr>
  </property>
</Properties>
</file>